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67" r:id="rId4"/>
    <p:sldId id="268" r:id="rId5"/>
    <p:sldId id="269" r:id="rId6"/>
    <p:sldId id="270" r:id="rId7"/>
    <p:sldId id="271" r:id="rId8"/>
    <p:sldId id="272" r:id="rId9"/>
    <p:sldId id="273" r:id="rId10"/>
    <p:sldId id="274" r:id="rId11"/>
    <p:sldId id="275" r:id="rId12"/>
    <p:sldId id="276" r:id="rId13"/>
    <p:sldId id="277" r:id="rId14"/>
    <p:sldId id="280" r:id="rId15"/>
    <p:sldId id="281" r:id="rId16"/>
    <p:sldId id="278" r:id="rId17"/>
    <p:sldId id="279" r:id="rId18"/>
    <p:sldId id="282" r:id="rId19"/>
    <p:sldId id="283" r:id="rId2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1" d="100"/>
          <a:sy n="81" d="100"/>
        </p:scale>
        <p:origin x="75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96387C-DB07-45D0-97B4-286763594901}" type="datetimeFigureOut">
              <a:rPr lang="sv-SE" smtClean="0"/>
              <a:t>2024-08-29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85CA06-D7A5-4EC9-97CF-C567800A8E16}" type="slidenum">
              <a:rPr lang="sv-SE" smtClean="0"/>
              <a:t>‹#›</a:t>
            </a:fld>
            <a:endParaRPr lang="sv-SE"/>
          </a:p>
        </p:txBody>
      </p:sp>
    </p:spTree>
    <p:extLst>
      <p:ext uri="{BB962C8B-B14F-4D97-AF65-F5344CB8AC3E}">
        <p14:creationId xmlns:p14="http://schemas.microsoft.com/office/powerpoint/2010/main" val="3680216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339A207-7F64-4D63-B93E-5C91497C5949}" type="slidenum">
              <a:rPr lang="sv-SE" smtClean="0"/>
              <a:t>2</a:t>
            </a:fld>
            <a:endParaRPr lang="sv-SE"/>
          </a:p>
        </p:txBody>
      </p:sp>
    </p:spTree>
    <p:extLst>
      <p:ext uri="{BB962C8B-B14F-4D97-AF65-F5344CB8AC3E}">
        <p14:creationId xmlns:p14="http://schemas.microsoft.com/office/powerpoint/2010/main" val="1269279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a:t>Biome</a:t>
            </a:r>
            <a:r>
              <a:rPr lang="sv-SE" dirty="0"/>
              <a:t> = ett samhälle som har blivit tack vare specifika abiotiska faktorer – är inte begränsad av kontinent </a:t>
            </a:r>
          </a:p>
          <a:p>
            <a:endParaRPr lang="sv-SE" dirty="0"/>
          </a:p>
          <a:p>
            <a:r>
              <a:rPr lang="sv-SE" dirty="0">
                <a:effectLst/>
                <a:latin typeface="Mercury SSm A"/>
              </a:rPr>
              <a:t>I biosfären upprätthålls liv genom kretslopp av materia och ett flöde av energi från solen. De kemiska grundstenarna är framför allt kol, väte, kväve, syre, fosfor och svavel. Atomer av dessa grundämnen sammanfogas till biomolekyler vilka bygger upp levande celler: proteiner, kolhydrater, lipider och nukleinsyror. Vatten är förutsättningen för allt levande. Kolets, syrets, kvävets, svavlets, fosforns och vattnets kretslopp är centrala processer för livet på jorden. Förutom tillgången till dessa grundämnen sätter temperatur, fuktighet, pH, salinitet samt atmosfäriskt och hydrostatiskt tryck gränser för de levande organismerna.</a:t>
            </a:r>
          </a:p>
          <a:p>
            <a:br>
              <a:rPr lang="sv-SE" b="0" i="0" dirty="0">
                <a:solidFill>
                  <a:srgbClr val="333333"/>
                </a:solidFill>
                <a:effectLst/>
                <a:latin typeface="Gotham Narrow SSm A"/>
              </a:rPr>
            </a:br>
            <a:endParaRPr lang="sv-SE" dirty="0"/>
          </a:p>
        </p:txBody>
      </p:sp>
      <p:sp>
        <p:nvSpPr>
          <p:cNvPr id="4" name="Platshållare för bildnummer 3"/>
          <p:cNvSpPr>
            <a:spLocks noGrp="1"/>
          </p:cNvSpPr>
          <p:nvPr>
            <p:ph type="sldNum" sz="quarter" idx="5"/>
          </p:nvPr>
        </p:nvSpPr>
        <p:spPr/>
        <p:txBody>
          <a:bodyPr/>
          <a:lstStyle/>
          <a:p>
            <a:fld id="{4339A207-7F64-4D63-B93E-5C91497C5949}" type="slidenum">
              <a:rPr lang="sv-SE" smtClean="0"/>
              <a:t>9</a:t>
            </a:fld>
            <a:endParaRPr lang="sv-SE"/>
          </a:p>
        </p:txBody>
      </p:sp>
    </p:spTree>
    <p:extLst>
      <p:ext uri="{BB962C8B-B14F-4D97-AF65-F5344CB8AC3E}">
        <p14:creationId xmlns:p14="http://schemas.microsoft.com/office/powerpoint/2010/main" val="20899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Allt hänger ihop! </a:t>
            </a:r>
          </a:p>
          <a:p>
            <a:endParaRPr lang="sv-SE" dirty="0"/>
          </a:p>
          <a:p>
            <a:r>
              <a:rPr lang="sv-SE" dirty="0"/>
              <a:t>Vart kommer energi ifrån? – solen!</a:t>
            </a:r>
          </a:p>
        </p:txBody>
      </p:sp>
      <p:sp>
        <p:nvSpPr>
          <p:cNvPr id="4" name="Platshållare för bildnummer 3"/>
          <p:cNvSpPr>
            <a:spLocks noGrp="1"/>
          </p:cNvSpPr>
          <p:nvPr>
            <p:ph type="sldNum" sz="quarter" idx="5"/>
          </p:nvPr>
        </p:nvSpPr>
        <p:spPr/>
        <p:txBody>
          <a:bodyPr/>
          <a:lstStyle/>
          <a:p>
            <a:fld id="{4339A207-7F64-4D63-B93E-5C91497C5949}" type="slidenum">
              <a:rPr lang="sv-SE" smtClean="0"/>
              <a:t>10</a:t>
            </a:fld>
            <a:endParaRPr lang="sv-SE"/>
          </a:p>
        </p:txBody>
      </p:sp>
    </p:spTree>
    <p:extLst>
      <p:ext uri="{BB962C8B-B14F-4D97-AF65-F5344CB8AC3E}">
        <p14:creationId xmlns:p14="http://schemas.microsoft.com/office/powerpoint/2010/main" val="3882718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Cellandning frigörs energi som var sparats i glukos kemiska bindningar </a:t>
            </a:r>
          </a:p>
        </p:txBody>
      </p:sp>
      <p:sp>
        <p:nvSpPr>
          <p:cNvPr id="4" name="Platshållare för bildnummer 3"/>
          <p:cNvSpPr>
            <a:spLocks noGrp="1"/>
          </p:cNvSpPr>
          <p:nvPr>
            <p:ph type="sldNum" sz="quarter" idx="5"/>
          </p:nvPr>
        </p:nvSpPr>
        <p:spPr/>
        <p:txBody>
          <a:bodyPr/>
          <a:lstStyle/>
          <a:p>
            <a:fld id="{4339A207-7F64-4D63-B93E-5C91497C5949}" type="slidenum">
              <a:rPr lang="sv-SE" smtClean="0"/>
              <a:t>11</a:t>
            </a:fld>
            <a:endParaRPr lang="sv-SE"/>
          </a:p>
        </p:txBody>
      </p:sp>
    </p:spTree>
    <p:extLst>
      <p:ext uri="{BB962C8B-B14F-4D97-AF65-F5344CB8AC3E}">
        <p14:creationId xmlns:p14="http://schemas.microsoft.com/office/powerpoint/2010/main" val="1147522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1:a handkonsument också kallas för herbivor </a:t>
            </a:r>
          </a:p>
          <a:p>
            <a:r>
              <a:rPr lang="sv-SE" dirty="0"/>
              <a:t>2:a, 3:e, osv handkonsument kallas för karnivor </a:t>
            </a:r>
          </a:p>
          <a:p>
            <a:r>
              <a:rPr lang="sv-SE" dirty="0"/>
              <a:t>Allätare – omnivor </a:t>
            </a:r>
          </a:p>
          <a:p>
            <a:endParaRPr lang="sv-SE" dirty="0"/>
          </a:p>
          <a:p>
            <a:r>
              <a:rPr lang="sv-SE" dirty="0"/>
              <a:t>Det är någonting som saknas – nedbrytare! Inte en del av kedjan men återvinnas kemiska byggstenar </a:t>
            </a:r>
          </a:p>
          <a:p>
            <a:endParaRPr lang="sv-SE" dirty="0"/>
          </a:p>
        </p:txBody>
      </p:sp>
      <p:sp>
        <p:nvSpPr>
          <p:cNvPr id="4" name="Platshållare för bildnummer 3"/>
          <p:cNvSpPr>
            <a:spLocks noGrp="1"/>
          </p:cNvSpPr>
          <p:nvPr>
            <p:ph type="sldNum" sz="quarter" idx="5"/>
          </p:nvPr>
        </p:nvSpPr>
        <p:spPr/>
        <p:txBody>
          <a:bodyPr/>
          <a:lstStyle/>
          <a:p>
            <a:fld id="{4339A207-7F64-4D63-B93E-5C91497C5949}" type="slidenum">
              <a:rPr lang="sv-SE" smtClean="0"/>
              <a:t>14</a:t>
            </a:fld>
            <a:endParaRPr lang="sv-SE"/>
          </a:p>
        </p:txBody>
      </p:sp>
    </p:spTree>
    <p:extLst>
      <p:ext uri="{BB962C8B-B14F-4D97-AF65-F5344CB8AC3E}">
        <p14:creationId xmlns:p14="http://schemas.microsoft.com/office/powerpoint/2010/main" val="1100049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339A207-7F64-4D63-B93E-5C91497C5949}" type="slidenum">
              <a:rPr lang="sv-SE" smtClean="0"/>
              <a:t>15</a:t>
            </a:fld>
            <a:endParaRPr lang="sv-SE"/>
          </a:p>
        </p:txBody>
      </p:sp>
    </p:spTree>
    <p:extLst>
      <p:ext uri="{BB962C8B-B14F-4D97-AF65-F5344CB8AC3E}">
        <p14:creationId xmlns:p14="http://schemas.microsoft.com/office/powerpoint/2010/main" val="3635831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Begrepp: </a:t>
            </a:r>
          </a:p>
          <a:p>
            <a:r>
              <a:rPr lang="sv-SE" dirty="0"/>
              <a:t>Trofinivå</a:t>
            </a:r>
          </a:p>
          <a:p>
            <a:r>
              <a:rPr lang="sv-SE" dirty="0"/>
              <a:t>Producent och konsument </a:t>
            </a:r>
          </a:p>
          <a:p>
            <a:r>
              <a:rPr lang="sv-SE" dirty="0"/>
              <a:t>Energiflöde (10% går vidare) </a:t>
            </a:r>
          </a:p>
          <a:p>
            <a:endParaRPr lang="sv-SE" dirty="0"/>
          </a:p>
          <a:p>
            <a:r>
              <a:rPr lang="sv-SE" dirty="0"/>
              <a:t>Första trofinivå väger 10x så mycket som den andra, osv. </a:t>
            </a:r>
          </a:p>
        </p:txBody>
      </p:sp>
      <p:sp>
        <p:nvSpPr>
          <p:cNvPr id="4" name="Platshållare för bildnummer 3"/>
          <p:cNvSpPr>
            <a:spLocks noGrp="1"/>
          </p:cNvSpPr>
          <p:nvPr>
            <p:ph type="sldNum" sz="quarter" idx="5"/>
          </p:nvPr>
        </p:nvSpPr>
        <p:spPr/>
        <p:txBody>
          <a:bodyPr/>
          <a:lstStyle/>
          <a:p>
            <a:fld id="{4339A207-7F64-4D63-B93E-5C91497C5949}" type="slidenum">
              <a:rPr lang="sv-SE" smtClean="0"/>
              <a:t>16</a:t>
            </a:fld>
            <a:endParaRPr lang="sv-SE"/>
          </a:p>
        </p:txBody>
      </p:sp>
    </p:spTree>
    <p:extLst>
      <p:ext uri="{BB962C8B-B14F-4D97-AF65-F5344CB8AC3E}">
        <p14:creationId xmlns:p14="http://schemas.microsoft.com/office/powerpoint/2010/main" val="4243238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339A207-7F64-4D63-B93E-5C91497C5949}" type="slidenum">
              <a:rPr lang="sv-SE" smtClean="0"/>
              <a:t>19</a:t>
            </a:fld>
            <a:endParaRPr lang="sv-SE"/>
          </a:p>
        </p:txBody>
      </p:sp>
    </p:spTree>
    <p:extLst>
      <p:ext uri="{BB962C8B-B14F-4D97-AF65-F5344CB8AC3E}">
        <p14:creationId xmlns:p14="http://schemas.microsoft.com/office/powerpoint/2010/main" val="4145637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F9C478-E9BD-B6DA-860E-FFE047B582CE}"/>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48F0A10A-C8DB-6160-6866-A1817EDA27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6F23BB77-2863-88CF-1394-4A8C3B0484D4}"/>
              </a:ext>
            </a:extLst>
          </p:cNvPr>
          <p:cNvSpPr>
            <a:spLocks noGrp="1"/>
          </p:cNvSpPr>
          <p:nvPr>
            <p:ph type="dt" sz="half" idx="10"/>
          </p:nvPr>
        </p:nvSpPr>
        <p:spPr/>
        <p:txBody>
          <a:bodyPr/>
          <a:lstStyle/>
          <a:p>
            <a:fld id="{DF0E1229-5D3A-456A-BCE2-8104204B35CA}" type="datetimeFigureOut">
              <a:rPr lang="sv-SE" smtClean="0"/>
              <a:t>2024-08-29</a:t>
            </a:fld>
            <a:endParaRPr lang="sv-SE"/>
          </a:p>
        </p:txBody>
      </p:sp>
      <p:sp>
        <p:nvSpPr>
          <p:cNvPr id="5" name="Platshållare för sidfot 4">
            <a:extLst>
              <a:ext uri="{FF2B5EF4-FFF2-40B4-BE49-F238E27FC236}">
                <a16:creationId xmlns:a16="http://schemas.microsoft.com/office/drawing/2014/main" id="{9AAE37C2-0EB5-CE34-2AFD-4BB313CA709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13B609B-9310-852A-B301-BE63E0506207}"/>
              </a:ext>
            </a:extLst>
          </p:cNvPr>
          <p:cNvSpPr>
            <a:spLocks noGrp="1"/>
          </p:cNvSpPr>
          <p:nvPr>
            <p:ph type="sldNum" sz="quarter" idx="12"/>
          </p:nvPr>
        </p:nvSpPr>
        <p:spPr/>
        <p:txBody>
          <a:bodyPr/>
          <a:lstStyle/>
          <a:p>
            <a:fld id="{C0002D64-E9A5-4DF0-B34E-DF39C4442C3C}" type="slidenum">
              <a:rPr lang="sv-SE" smtClean="0"/>
              <a:t>‹#›</a:t>
            </a:fld>
            <a:endParaRPr lang="sv-SE"/>
          </a:p>
        </p:txBody>
      </p:sp>
    </p:spTree>
    <p:extLst>
      <p:ext uri="{BB962C8B-B14F-4D97-AF65-F5344CB8AC3E}">
        <p14:creationId xmlns:p14="http://schemas.microsoft.com/office/powerpoint/2010/main" val="3465600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AB1A18-7252-6498-2E3C-7C80B6187530}"/>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9586909C-FAF9-231B-A97D-32C01176E290}"/>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31DF474-7485-E5F8-5321-687F200F2469}"/>
              </a:ext>
            </a:extLst>
          </p:cNvPr>
          <p:cNvSpPr>
            <a:spLocks noGrp="1"/>
          </p:cNvSpPr>
          <p:nvPr>
            <p:ph type="dt" sz="half" idx="10"/>
          </p:nvPr>
        </p:nvSpPr>
        <p:spPr/>
        <p:txBody>
          <a:bodyPr/>
          <a:lstStyle/>
          <a:p>
            <a:fld id="{DF0E1229-5D3A-456A-BCE2-8104204B35CA}" type="datetimeFigureOut">
              <a:rPr lang="sv-SE" smtClean="0"/>
              <a:t>2024-08-29</a:t>
            </a:fld>
            <a:endParaRPr lang="sv-SE"/>
          </a:p>
        </p:txBody>
      </p:sp>
      <p:sp>
        <p:nvSpPr>
          <p:cNvPr id="5" name="Platshållare för sidfot 4">
            <a:extLst>
              <a:ext uri="{FF2B5EF4-FFF2-40B4-BE49-F238E27FC236}">
                <a16:creationId xmlns:a16="http://schemas.microsoft.com/office/drawing/2014/main" id="{48505006-C944-BCFB-2E89-E7E5966BCB7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C065F68-624C-7949-356C-86B62023B016}"/>
              </a:ext>
            </a:extLst>
          </p:cNvPr>
          <p:cNvSpPr>
            <a:spLocks noGrp="1"/>
          </p:cNvSpPr>
          <p:nvPr>
            <p:ph type="sldNum" sz="quarter" idx="12"/>
          </p:nvPr>
        </p:nvSpPr>
        <p:spPr/>
        <p:txBody>
          <a:bodyPr/>
          <a:lstStyle/>
          <a:p>
            <a:fld id="{C0002D64-E9A5-4DF0-B34E-DF39C4442C3C}" type="slidenum">
              <a:rPr lang="sv-SE" smtClean="0"/>
              <a:t>‹#›</a:t>
            </a:fld>
            <a:endParaRPr lang="sv-SE"/>
          </a:p>
        </p:txBody>
      </p:sp>
    </p:spTree>
    <p:extLst>
      <p:ext uri="{BB962C8B-B14F-4D97-AF65-F5344CB8AC3E}">
        <p14:creationId xmlns:p14="http://schemas.microsoft.com/office/powerpoint/2010/main" val="377137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2CC9A9A9-54DE-BCEC-C135-CC07CD1C2EB7}"/>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18D9FEBF-8DF6-8E29-6551-C2DDC5A49ED3}"/>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E9BAA10-241C-6628-04AC-2D5BDB121625}"/>
              </a:ext>
            </a:extLst>
          </p:cNvPr>
          <p:cNvSpPr>
            <a:spLocks noGrp="1"/>
          </p:cNvSpPr>
          <p:nvPr>
            <p:ph type="dt" sz="half" idx="10"/>
          </p:nvPr>
        </p:nvSpPr>
        <p:spPr/>
        <p:txBody>
          <a:bodyPr/>
          <a:lstStyle/>
          <a:p>
            <a:fld id="{DF0E1229-5D3A-456A-BCE2-8104204B35CA}" type="datetimeFigureOut">
              <a:rPr lang="sv-SE" smtClean="0"/>
              <a:t>2024-08-29</a:t>
            </a:fld>
            <a:endParaRPr lang="sv-SE"/>
          </a:p>
        </p:txBody>
      </p:sp>
      <p:sp>
        <p:nvSpPr>
          <p:cNvPr id="5" name="Platshållare för sidfot 4">
            <a:extLst>
              <a:ext uri="{FF2B5EF4-FFF2-40B4-BE49-F238E27FC236}">
                <a16:creationId xmlns:a16="http://schemas.microsoft.com/office/drawing/2014/main" id="{0FE370B0-12AD-94F9-007D-1796F5A4787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016CE71-A2C1-1939-2274-77F95E038C72}"/>
              </a:ext>
            </a:extLst>
          </p:cNvPr>
          <p:cNvSpPr>
            <a:spLocks noGrp="1"/>
          </p:cNvSpPr>
          <p:nvPr>
            <p:ph type="sldNum" sz="quarter" idx="12"/>
          </p:nvPr>
        </p:nvSpPr>
        <p:spPr/>
        <p:txBody>
          <a:bodyPr/>
          <a:lstStyle/>
          <a:p>
            <a:fld id="{C0002D64-E9A5-4DF0-B34E-DF39C4442C3C}" type="slidenum">
              <a:rPr lang="sv-SE" smtClean="0"/>
              <a:t>‹#›</a:t>
            </a:fld>
            <a:endParaRPr lang="sv-SE"/>
          </a:p>
        </p:txBody>
      </p:sp>
    </p:spTree>
    <p:extLst>
      <p:ext uri="{BB962C8B-B14F-4D97-AF65-F5344CB8AC3E}">
        <p14:creationId xmlns:p14="http://schemas.microsoft.com/office/powerpoint/2010/main" val="4161080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29572C-B0F3-C72B-018E-7CC322D85871}"/>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6EB76B0-5D63-0D56-7A74-B856A983632E}"/>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B0F554A-5461-3EAE-011F-E9C42A39DA1E}"/>
              </a:ext>
            </a:extLst>
          </p:cNvPr>
          <p:cNvSpPr>
            <a:spLocks noGrp="1"/>
          </p:cNvSpPr>
          <p:nvPr>
            <p:ph type="dt" sz="half" idx="10"/>
          </p:nvPr>
        </p:nvSpPr>
        <p:spPr/>
        <p:txBody>
          <a:bodyPr/>
          <a:lstStyle/>
          <a:p>
            <a:fld id="{DF0E1229-5D3A-456A-BCE2-8104204B35CA}" type="datetimeFigureOut">
              <a:rPr lang="sv-SE" smtClean="0"/>
              <a:t>2024-08-29</a:t>
            </a:fld>
            <a:endParaRPr lang="sv-SE"/>
          </a:p>
        </p:txBody>
      </p:sp>
      <p:sp>
        <p:nvSpPr>
          <p:cNvPr id="5" name="Platshållare för sidfot 4">
            <a:extLst>
              <a:ext uri="{FF2B5EF4-FFF2-40B4-BE49-F238E27FC236}">
                <a16:creationId xmlns:a16="http://schemas.microsoft.com/office/drawing/2014/main" id="{D19E7C71-8D2E-F3A9-2184-DF76D2C9B59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9F49F98-7D13-007E-6471-4C1E434CC5C8}"/>
              </a:ext>
            </a:extLst>
          </p:cNvPr>
          <p:cNvSpPr>
            <a:spLocks noGrp="1"/>
          </p:cNvSpPr>
          <p:nvPr>
            <p:ph type="sldNum" sz="quarter" idx="12"/>
          </p:nvPr>
        </p:nvSpPr>
        <p:spPr/>
        <p:txBody>
          <a:bodyPr/>
          <a:lstStyle/>
          <a:p>
            <a:fld id="{C0002D64-E9A5-4DF0-B34E-DF39C4442C3C}" type="slidenum">
              <a:rPr lang="sv-SE" smtClean="0"/>
              <a:t>‹#›</a:t>
            </a:fld>
            <a:endParaRPr lang="sv-SE"/>
          </a:p>
        </p:txBody>
      </p:sp>
    </p:spTree>
    <p:extLst>
      <p:ext uri="{BB962C8B-B14F-4D97-AF65-F5344CB8AC3E}">
        <p14:creationId xmlns:p14="http://schemas.microsoft.com/office/powerpoint/2010/main" val="605980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2D4EE3-777F-9E8D-173E-05E504138524}"/>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9FFE35F2-C47A-8E9B-6F99-5CBF24A08B3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1E1D4A2B-BC08-61C8-ED5E-04FDAC4178C1}"/>
              </a:ext>
            </a:extLst>
          </p:cNvPr>
          <p:cNvSpPr>
            <a:spLocks noGrp="1"/>
          </p:cNvSpPr>
          <p:nvPr>
            <p:ph type="dt" sz="half" idx="10"/>
          </p:nvPr>
        </p:nvSpPr>
        <p:spPr/>
        <p:txBody>
          <a:bodyPr/>
          <a:lstStyle/>
          <a:p>
            <a:fld id="{DF0E1229-5D3A-456A-BCE2-8104204B35CA}" type="datetimeFigureOut">
              <a:rPr lang="sv-SE" smtClean="0"/>
              <a:t>2024-08-29</a:t>
            </a:fld>
            <a:endParaRPr lang="sv-SE"/>
          </a:p>
        </p:txBody>
      </p:sp>
      <p:sp>
        <p:nvSpPr>
          <p:cNvPr id="5" name="Platshållare för sidfot 4">
            <a:extLst>
              <a:ext uri="{FF2B5EF4-FFF2-40B4-BE49-F238E27FC236}">
                <a16:creationId xmlns:a16="http://schemas.microsoft.com/office/drawing/2014/main" id="{E0013B34-E36C-4818-BF93-103DA25AFCE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07E9893-E667-5370-470F-DFCF84F17837}"/>
              </a:ext>
            </a:extLst>
          </p:cNvPr>
          <p:cNvSpPr>
            <a:spLocks noGrp="1"/>
          </p:cNvSpPr>
          <p:nvPr>
            <p:ph type="sldNum" sz="quarter" idx="12"/>
          </p:nvPr>
        </p:nvSpPr>
        <p:spPr/>
        <p:txBody>
          <a:bodyPr/>
          <a:lstStyle/>
          <a:p>
            <a:fld id="{C0002D64-E9A5-4DF0-B34E-DF39C4442C3C}" type="slidenum">
              <a:rPr lang="sv-SE" smtClean="0"/>
              <a:t>‹#›</a:t>
            </a:fld>
            <a:endParaRPr lang="sv-SE"/>
          </a:p>
        </p:txBody>
      </p:sp>
    </p:spTree>
    <p:extLst>
      <p:ext uri="{BB962C8B-B14F-4D97-AF65-F5344CB8AC3E}">
        <p14:creationId xmlns:p14="http://schemas.microsoft.com/office/powerpoint/2010/main" val="1636473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3A934B-46F2-70C1-589D-2C74780912BA}"/>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6192262-AF1B-84ED-EEED-7118BCC9D069}"/>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1B196FF8-7DD6-62C5-2ADE-AF9946EFC580}"/>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D0EF2F29-ABBE-A857-0B9C-F3E297860F15}"/>
              </a:ext>
            </a:extLst>
          </p:cNvPr>
          <p:cNvSpPr>
            <a:spLocks noGrp="1"/>
          </p:cNvSpPr>
          <p:nvPr>
            <p:ph type="dt" sz="half" idx="10"/>
          </p:nvPr>
        </p:nvSpPr>
        <p:spPr/>
        <p:txBody>
          <a:bodyPr/>
          <a:lstStyle/>
          <a:p>
            <a:fld id="{DF0E1229-5D3A-456A-BCE2-8104204B35CA}" type="datetimeFigureOut">
              <a:rPr lang="sv-SE" smtClean="0"/>
              <a:t>2024-08-29</a:t>
            </a:fld>
            <a:endParaRPr lang="sv-SE"/>
          </a:p>
        </p:txBody>
      </p:sp>
      <p:sp>
        <p:nvSpPr>
          <p:cNvPr id="6" name="Platshållare för sidfot 5">
            <a:extLst>
              <a:ext uri="{FF2B5EF4-FFF2-40B4-BE49-F238E27FC236}">
                <a16:creationId xmlns:a16="http://schemas.microsoft.com/office/drawing/2014/main" id="{04DD07EF-A0AB-1E87-9529-86ECCA75347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A4CF849-C50F-E74F-225B-31EE253EF106}"/>
              </a:ext>
            </a:extLst>
          </p:cNvPr>
          <p:cNvSpPr>
            <a:spLocks noGrp="1"/>
          </p:cNvSpPr>
          <p:nvPr>
            <p:ph type="sldNum" sz="quarter" idx="12"/>
          </p:nvPr>
        </p:nvSpPr>
        <p:spPr/>
        <p:txBody>
          <a:bodyPr/>
          <a:lstStyle/>
          <a:p>
            <a:fld id="{C0002D64-E9A5-4DF0-B34E-DF39C4442C3C}" type="slidenum">
              <a:rPr lang="sv-SE" smtClean="0"/>
              <a:t>‹#›</a:t>
            </a:fld>
            <a:endParaRPr lang="sv-SE"/>
          </a:p>
        </p:txBody>
      </p:sp>
    </p:spTree>
    <p:extLst>
      <p:ext uri="{BB962C8B-B14F-4D97-AF65-F5344CB8AC3E}">
        <p14:creationId xmlns:p14="http://schemas.microsoft.com/office/powerpoint/2010/main" val="3628767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2A7275-9691-6F3F-A353-B1EDCCCF78E0}"/>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A8B5CF2-F5FC-6EC8-0751-06693E1FD8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CAF67D40-95CF-31B3-BD6E-FED0D8499BDD}"/>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FBA141A5-4A9E-EC32-D16E-CCB0868AEE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670B6ED2-EFCA-7E96-9B69-7DD226673973}"/>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16A4AE6B-C950-3C68-E714-ED2BF6A6410C}"/>
              </a:ext>
            </a:extLst>
          </p:cNvPr>
          <p:cNvSpPr>
            <a:spLocks noGrp="1"/>
          </p:cNvSpPr>
          <p:nvPr>
            <p:ph type="dt" sz="half" idx="10"/>
          </p:nvPr>
        </p:nvSpPr>
        <p:spPr/>
        <p:txBody>
          <a:bodyPr/>
          <a:lstStyle/>
          <a:p>
            <a:fld id="{DF0E1229-5D3A-456A-BCE2-8104204B35CA}" type="datetimeFigureOut">
              <a:rPr lang="sv-SE" smtClean="0"/>
              <a:t>2024-08-29</a:t>
            </a:fld>
            <a:endParaRPr lang="sv-SE"/>
          </a:p>
        </p:txBody>
      </p:sp>
      <p:sp>
        <p:nvSpPr>
          <p:cNvPr id="8" name="Platshållare för sidfot 7">
            <a:extLst>
              <a:ext uri="{FF2B5EF4-FFF2-40B4-BE49-F238E27FC236}">
                <a16:creationId xmlns:a16="http://schemas.microsoft.com/office/drawing/2014/main" id="{9B0A4AB6-760A-453D-10EB-EE0FE25DFB24}"/>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0C0F597A-4426-CE02-17E8-61F5743F3DD9}"/>
              </a:ext>
            </a:extLst>
          </p:cNvPr>
          <p:cNvSpPr>
            <a:spLocks noGrp="1"/>
          </p:cNvSpPr>
          <p:nvPr>
            <p:ph type="sldNum" sz="quarter" idx="12"/>
          </p:nvPr>
        </p:nvSpPr>
        <p:spPr/>
        <p:txBody>
          <a:bodyPr/>
          <a:lstStyle/>
          <a:p>
            <a:fld id="{C0002D64-E9A5-4DF0-B34E-DF39C4442C3C}" type="slidenum">
              <a:rPr lang="sv-SE" smtClean="0"/>
              <a:t>‹#›</a:t>
            </a:fld>
            <a:endParaRPr lang="sv-SE"/>
          </a:p>
        </p:txBody>
      </p:sp>
    </p:spTree>
    <p:extLst>
      <p:ext uri="{BB962C8B-B14F-4D97-AF65-F5344CB8AC3E}">
        <p14:creationId xmlns:p14="http://schemas.microsoft.com/office/powerpoint/2010/main" val="1971526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6E39868-9BB7-3254-9D96-16ADE1E806A4}"/>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D1196D00-D597-A4A3-834A-983B38F1FDF5}"/>
              </a:ext>
            </a:extLst>
          </p:cNvPr>
          <p:cNvSpPr>
            <a:spLocks noGrp="1"/>
          </p:cNvSpPr>
          <p:nvPr>
            <p:ph type="dt" sz="half" idx="10"/>
          </p:nvPr>
        </p:nvSpPr>
        <p:spPr/>
        <p:txBody>
          <a:bodyPr/>
          <a:lstStyle/>
          <a:p>
            <a:fld id="{DF0E1229-5D3A-456A-BCE2-8104204B35CA}" type="datetimeFigureOut">
              <a:rPr lang="sv-SE" smtClean="0"/>
              <a:t>2024-08-29</a:t>
            </a:fld>
            <a:endParaRPr lang="sv-SE"/>
          </a:p>
        </p:txBody>
      </p:sp>
      <p:sp>
        <p:nvSpPr>
          <p:cNvPr id="4" name="Platshållare för sidfot 3">
            <a:extLst>
              <a:ext uri="{FF2B5EF4-FFF2-40B4-BE49-F238E27FC236}">
                <a16:creationId xmlns:a16="http://schemas.microsoft.com/office/drawing/2014/main" id="{AFB28C7E-6478-D110-83CD-4A1DE79798A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B24E1344-CCFC-3937-B6E4-908350900ACA}"/>
              </a:ext>
            </a:extLst>
          </p:cNvPr>
          <p:cNvSpPr>
            <a:spLocks noGrp="1"/>
          </p:cNvSpPr>
          <p:nvPr>
            <p:ph type="sldNum" sz="quarter" idx="12"/>
          </p:nvPr>
        </p:nvSpPr>
        <p:spPr/>
        <p:txBody>
          <a:bodyPr/>
          <a:lstStyle/>
          <a:p>
            <a:fld id="{C0002D64-E9A5-4DF0-B34E-DF39C4442C3C}" type="slidenum">
              <a:rPr lang="sv-SE" smtClean="0"/>
              <a:t>‹#›</a:t>
            </a:fld>
            <a:endParaRPr lang="sv-SE"/>
          </a:p>
        </p:txBody>
      </p:sp>
    </p:spTree>
    <p:extLst>
      <p:ext uri="{BB962C8B-B14F-4D97-AF65-F5344CB8AC3E}">
        <p14:creationId xmlns:p14="http://schemas.microsoft.com/office/powerpoint/2010/main" val="1164812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93859A51-3157-9C40-86FC-1E35EEC89D8E}"/>
              </a:ext>
            </a:extLst>
          </p:cNvPr>
          <p:cNvSpPr>
            <a:spLocks noGrp="1"/>
          </p:cNvSpPr>
          <p:nvPr>
            <p:ph type="dt" sz="half" idx="10"/>
          </p:nvPr>
        </p:nvSpPr>
        <p:spPr/>
        <p:txBody>
          <a:bodyPr/>
          <a:lstStyle/>
          <a:p>
            <a:fld id="{DF0E1229-5D3A-456A-BCE2-8104204B35CA}" type="datetimeFigureOut">
              <a:rPr lang="sv-SE" smtClean="0"/>
              <a:t>2024-08-29</a:t>
            </a:fld>
            <a:endParaRPr lang="sv-SE"/>
          </a:p>
        </p:txBody>
      </p:sp>
      <p:sp>
        <p:nvSpPr>
          <p:cNvPr id="3" name="Platshållare för sidfot 2">
            <a:extLst>
              <a:ext uri="{FF2B5EF4-FFF2-40B4-BE49-F238E27FC236}">
                <a16:creationId xmlns:a16="http://schemas.microsoft.com/office/drawing/2014/main" id="{FD1F648E-5FFA-4E54-D75B-E94DA95A9B1A}"/>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53B95DD5-9E9B-F9A4-C97D-6B4442018823}"/>
              </a:ext>
            </a:extLst>
          </p:cNvPr>
          <p:cNvSpPr>
            <a:spLocks noGrp="1"/>
          </p:cNvSpPr>
          <p:nvPr>
            <p:ph type="sldNum" sz="quarter" idx="12"/>
          </p:nvPr>
        </p:nvSpPr>
        <p:spPr/>
        <p:txBody>
          <a:bodyPr/>
          <a:lstStyle/>
          <a:p>
            <a:fld id="{C0002D64-E9A5-4DF0-B34E-DF39C4442C3C}" type="slidenum">
              <a:rPr lang="sv-SE" smtClean="0"/>
              <a:t>‹#›</a:t>
            </a:fld>
            <a:endParaRPr lang="sv-SE"/>
          </a:p>
        </p:txBody>
      </p:sp>
    </p:spTree>
    <p:extLst>
      <p:ext uri="{BB962C8B-B14F-4D97-AF65-F5344CB8AC3E}">
        <p14:creationId xmlns:p14="http://schemas.microsoft.com/office/powerpoint/2010/main" val="3182729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62B9DC9-B778-06A5-7152-18A92B626DC3}"/>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35C091E-DD9E-A452-5A2D-E182F4A116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5FA5E286-86DB-DD57-D6D6-62414AF4F9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021E53EC-FFE6-2E18-8D1D-D032ACBA3CE6}"/>
              </a:ext>
            </a:extLst>
          </p:cNvPr>
          <p:cNvSpPr>
            <a:spLocks noGrp="1"/>
          </p:cNvSpPr>
          <p:nvPr>
            <p:ph type="dt" sz="half" idx="10"/>
          </p:nvPr>
        </p:nvSpPr>
        <p:spPr/>
        <p:txBody>
          <a:bodyPr/>
          <a:lstStyle/>
          <a:p>
            <a:fld id="{DF0E1229-5D3A-456A-BCE2-8104204B35CA}" type="datetimeFigureOut">
              <a:rPr lang="sv-SE" smtClean="0"/>
              <a:t>2024-08-29</a:t>
            </a:fld>
            <a:endParaRPr lang="sv-SE"/>
          </a:p>
        </p:txBody>
      </p:sp>
      <p:sp>
        <p:nvSpPr>
          <p:cNvPr id="6" name="Platshållare för sidfot 5">
            <a:extLst>
              <a:ext uri="{FF2B5EF4-FFF2-40B4-BE49-F238E27FC236}">
                <a16:creationId xmlns:a16="http://schemas.microsoft.com/office/drawing/2014/main" id="{EC079571-6ACA-2144-60C6-EBADE492CE3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E473F62-6BB9-57CF-A6A6-3AA2AFB7CEA8}"/>
              </a:ext>
            </a:extLst>
          </p:cNvPr>
          <p:cNvSpPr>
            <a:spLocks noGrp="1"/>
          </p:cNvSpPr>
          <p:nvPr>
            <p:ph type="sldNum" sz="quarter" idx="12"/>
          </p:nvPr>
        </p:nvSpPr>
        <p:spPr/>
        <p:txBody>
          <a:bodyPr/>
          <a:lstStyle/>
          <a:p>
            <a:fld id="{C0002D64-E9A5-4DF0-B34E-DF39C4442C3C}" type="slidenum">
              <a:rPr lang="sv-SE" smtClean="0"/>
              <a:t>‹#›</a:t>
            </a:fld>
            <a:endParaRPr lang="sv-SE"/>
          </a:p>
        </p:txBody>
      </p:sp>
    </p:spTree>
    <p:extLst>
      <p:ext uri="{BB962C8B-B14F-4D97-AF65-F5344CB8AC3E}">
        <p14:creationId xmlns:p14="http://schemas.microsoft.com/office/powerpoint/2010/main" val="740915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9045B0-B057-FB54-EAF6-8DFBCE7D2BBE}"/>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CA6ADD33-3847-7166-086C-2EA132759D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5B427984-001E-4C31-B487-B20C295889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B35840E6-7E0A-A12A-FCAE-87B5A361256F}"/>
              </a:ext>
            </a:extLst>
          </p:cNvPr>
          <p:cNvSpPr>
            <a:spLocks noGrp="1"/>
          </p:cNvSpPr>
          <p:nvPr>
            <p:ph type="dt" sz="half" idx="10"/>
          </p:nvPr>
        </p:nvSpPr>
        <p:spPr/>
        <p:txBody>
          <a:bodyPr/>
          <a:lstStyle/>
          <a:p>
            <a:fld id="{DF0E1229-5D3A-456A-BCE2-8104204B35CA}" type="datetimeFigureOut">
              <a:rPr lang="sv-SE" smtClean="0"/>
              <a:t>2024-08-29</a:t>
            </a:fld>
            <a:endParaRPr lang="sv-SE"/>
          </a:p>
        </p:txBody>
      </p:sp>
      <p:sp>
        <p:nvSpPr>
          <p:cNvPr id="6" name="Platshållare för sidfot 5">
            <a:extLst>
              <a:ext uri="{FF2B5EF4-FFF2-40B4-BE49-F238E27FC236}">
                <a16:creationId xmlns:a16="http://schemas.microsoft.com/office/drawing/2014/main" id="{5E04138C-592D-6589-0204-49EABB6C523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B39A1DB-900E-5B3F-DC1B-FD2F05B5C764}"/>
              </a:ext>
            </a:extLst>
          </p:cNvPr>
          <p:cNvSpPr>
            <a:spLocks noGrp="1"/>
          </p:cNvSpPr>
          <p:nvPr>
            <p:ph type="sldNum" sz="quarter" idx="12"/>
          </p:nvPr>
        </p:nvSpPr>
        <p:spPr/>
        <p:txBody>
          <a:bodyPr/>
          <a:lstStyle/>
          <a:p>
            <a:fld id="{C0002D64-E9A5-4DF0-B34E-DF39C4442C3C}" type="slidenum">
              <a:rPr lang="sv-SE" smtClean="0"/>
              <a:t>‹#›</a:t>
            </a:fld>
            <a:endParaRPr lang="sv-SE"/>
          </a:p>
        </p:txBody>
      </p:sp>
    </p:spTree>
    <p:extLst>
      <p:ext uri="{BB962C8B-B14F-4D97-AF65-F5344CB8AC3E}">
        <p14:creationId xmlns:p14="http://schemas.microsoft.com/office/powerpoint/2010/main" val="2232926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DF1C85B-4DC0-B00E-15D9-FCB865C797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F8BBDB1-77E9-286A-5614-5DD160B5BF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5661397-4C7E-1E02-7972-0B51CBFB6A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F0E1229-5D3A-456A-BCE2-8104204B35CA}" type="datetimeFigureOut">
              <a:rPr lang="sv-SE" smtClean="0"/>
              <a:t>2024-08-29</a:t>
            </a:fld>
            <a:endParaRPr lang="sv-SE"/>
          </a:p>
        </p:txBody>
      </p:sp>
      <p:sp>
        <p:nvSpPr>
          <p:cNvPr id="5" name="Platshållare för sidfot 4">
            <a:extLst>
              <a:ext uri="{FF2B5EF4-FFF2-40B4-BE49-F238E27FC236}">
                <a16:creationId xmlns:a16="http://schemas.microsoft.com/office/drawing/2014/main" id="{98EE739E-3F31-3133-25C9-A3CAC93675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4D708730-10A1-9357-926D-84155509DA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0002D64-E9A5-4DF0-B34E-DF39C4442C3C}" type="slidenum">
              <a:rPr lang="sv-SE" smtClean="0"/>
              <a:t>‹#›</a:t>
            </a:fld>
            <a:endParaRPr lang="sv-SE"/>
          </a:p>
        </p:txBody>
      </p:sp>
    </p:spTree>
    <p:extLst>
      <p:ext uri="{BB962C8B-B14F-4D97-AF65-F5344CB8AC3E}">
        <p14:creationId xmlns:p14="http://schemas.microsoft.com/office/powerpoint/2010/main" val="53924501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BFBFD8-A485-A9AF-9866-8DE0434EF47B}"/>
              </a:ext>
            </a:extLst>
          </p:cNvPr>
          <p:cNvSpPr>
            <a:spLocks noGrp="1"/>
          </p:cNvSpPr>
          <p:nvPr>
            <p:ph type="ctrTitle"/>
          </p:nvPr>
        </p:nvSpPr>
        <p:spPr/>
        <p:txBody>
          <a:bodyPr/>
          <a:lstStyle/>
          <a:p>
            <a:r>
              <a:rPr lang="sv-SE" dirty="0"/>
              <a:t>Naturkunskap 1b</a:t>
            </a:r>
          </a:p>
        </p:txBody>
      </p:sp>
      <p:sp>
        <p:nvSpPr>
          <p:cNvPr id="3" name="Underrubrik 2">
            <a:extLst>
              <a:ext uri="{FF2B5EF4-FFF2-40B4-BE49-F238E27FC236}">
                <a16:creationId xmlns:a16="http://schemas.microsoft.com/office/drawing/2014/main" id="{052A80D4-AEB1-1D69-F2E0-130A9DF8F380}"/>
              </a:ext>
            </a:extLst>
          </p:cNvPr>
          <p:cNvSpPr>
            <a:spLocks noGrp="1"/>
          </p:cNvSpPr>
          <p:nvPr>
            <p:ph type="subTitle" idx="1"/>
          </p:nvPr>
        </p:nvSpPr>
        <p:spPr/>
        <p:txBody>
          <a:bodyPr/>
          <a:lstStyle/>
          <a:p>
            <a:r>
              <a:rPr lang="sv-SE" dirty="0"/>
              <a:t>Energiflödet </a:t>
            </a:r>
          </a:p>
        </p:txBody>
      </p:sp>
    </p:spTree>
    <p:extLst>
      <p:ext uri="{BB962C8B-B14F-4D97-AF65-F5344CB8AC3E}">
        <p14:creationId xmlns:p14="http://schemas.microsoft.com/office/powerpoint/2010/main" val="1394517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629A9E59-CB8C-4686-5CB2-1A124928DA67}"/>
              </a:ext>
            </a:extLst>
          </p:cNvPr>
          <p:cNvPicPr>
            <a:picLocks noChangeAspect="1"/>
          </p:cNvPicPr>
          <p:nvPr/>
        </p:nvPicPr>
        <p:blipFill>
          <a:blip r:embed="rId3"/>
          <a:stretch>
            <a:fillRect/>
          </a:stretch>
        </p:blipFill>
        <p:spPr>
          <a:xfrm>
            <a:off x="1972989" y="480060"/>
            <a:ext cx="8220040" cy="5897880"/>
          </a:xfrm>
          <a:prstGeom prst="rect">
            <a:avLst/>
          </a:prstGeom>
        </p:spPr>
      </p:pic>
    </p:spTree>
    <p:extLst>
      <p:ext uri="{BB962C8B-B14F-4D97-AF65-F5344CB8AC3E}">
        <p14:creationId xmlns:p14="http://schemas.microsoft.com/office/powerpoint/2010/main" val="3966119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9BF138-0C6E-0FF3-18E8-3654B67037EF}"/>
              </a:ext>
            </a:extLst>
          </p:cNvPr>
          <p:cNvSpPr>
            <a:spLocks noGrp="1"/>
          </p:cNvSpPr>
          <p:nvPr>
            <p:ph type="title"/>
          </p:nvPr>
        </p:nvSpPr>
        <p:spPr/>
        <p:txBody>
          <a:bodyPr/>
          <a:lstStyle/>
          <a:p>
            <a:r>
              <a:rPr lang="sv-SE" dirty="0">
                <a:solidFill>
                  <a:srgbClr val="FFFF00"/>
                </a:solidFill>
              </a:rPr>
              <a:t>Energiflöde</a:t>
            </a:r>
            <a:r>
              <a:rPr lang="sv-SE" dirty="0"/>
              <a:t> </a:t>
            </a:r>
          </a:p>
        </p:txBody>
      </p:sp>
      <p:sp>
        <p:nvSpPr>
          <p:cNvPr id="3" name="Platshållare för innehåll 2">
            <a:extLst>
              <a:ext uri="{FF2B5EF4-FFF2-40B4-BE49-F238E27FC236}">
                <a16:creationId xmlns:a16="http://schemas.microsoft.com/office/drawing/2014/main" id="{B44A62CB-D3EE-39DA-D896-AEB002F95D03}"/>
              </a:ext>
            </a:extLst>
          </p:cNvPr>
          <p:cNvSpPr>
            <a:spLocks noGrp="1"/>
          </p:cNvSpPr>
          <p:nvPr>
            <p:ph idx="1"/>
          </p:nvPr>
        </p:nvSpPr>
        <p:spPr/>
        <p:txBody>
          <a:bodyPr>
            <a:normAutofit/>
          </a:bodyPr>
          <a:lstStyle/>
          <a:p>
            <a:pPr>
              <a:buFont typeface="Wingdings" panose="05000000000000000000" pitchFamily="2" charset="2"/>
              <a:buChar char="§"/>
            </a:pPr>
            <a:r>
              <a:rPr lang="sv-SE" dirty="0"/>
              <a:t>Allt börjar med </a:t>
            </a:r>
            <a:r>
              <a:rPr lang="sv-SE" b="1" dirty="0">
                <a:solidFill>
                  <a:srgbClr val="FFFF00"/>
                </a:solidFill>
              </a:rPr>
              <a:t>fotosyntes</a:t>
            </a:r>
            <a:r>
              <a:rPr lang="sv-SE" dirty="0"/>
              <a:t>: </a:t>
            </a:r>
          </a:p>
          <a:p>
            <a:pPr marL="0" indent="0">
              <a:buNone/>
            </a:pPr>
            <a:endParaRPr lang="sv-SE" dirty="0"/>
          </a:p>
          <a:p>
            <a:pPr marL="0" indent="0">
              <a:buNone/>
            </a:pPr>
            <a:endParaRPr lang="sv-SE" dirty="0"/>
          </a:p>
          <a:p>
            <a:pPr>
              <a:buFont typeface="Wingdings" panose="05000000000000000000" pitchFamily="2" charset="2"/>
              <a:buChar char="§"/>
            </a:pPr>
            <a:r>
              <a:rPr lang="sv-SE" dirty="0"/>
              <a:t>Sen går energi igenom näringskedjan </a:t>
            </a:r>
          </a:p>
          <a:p>
            <a:pPr lvl="1">
              <a:buFont typeface="Wingdings" panose="05000000000000000000" pitchFamily="2" charset="2"/>
              <a:buChar char="§"/>
            </a:pPr>
            <a:r>
              <a:rPr lang="sv-SE" sz="2000" dirty="0"/>
              <a:t>Organismer gör </a:t>
            </a:r>
            <a:r>
              <a:rPr lang="sv-SE" sz="2000" b="1" dirty="0">
                <a:solidFill>
                  <a:srgbClr val="FFFF00"/>
                </a:solidFill>
              </a:rPr>
              <a:t>cellandning</a:t>
            </a:r>
            <a:r>
              <a:rPr lang="sv-SE" sz="2000" dirty="0"/>
              <a:t> i varje trofisk nivå: </a:t>
            </a:r>
          </a:p>
          <a:p>
            <a:pPr>
              <a:buFont typeface="Wingdings" panose="05000000000000000000" pitchFamily="2" charset="2"/>
              <a:buChar char="§"/>
            </a:pPr>
            <a:endParaRPr lang="sv-SE" dirty="0"/>
          </a:p>
          <a:p>
            <a:pPr marL="0" indent="0">
              <a:buNone/>
            </a:pPr>
            <a:endParaRPr lang="sv-SE" dirty="0"/>
          </a:p>
          <a:p>
            <a:pPr>
              <a:buFont typeface="Wingdings" panose="05000000000000000000" pitchFamily="2" charset="2"/>
              <a:buChar char="§"/>
            </a:pPr>
            <a:r>
              <a:rPr lang="sv-SE" dirty="0"/>
              <a:t>Nedbrytare bryter ner organisk materia (döda och avfall) och omvandla till kemiska grundstenarna </a:t>
            </a:r>
          </a:p>
          <a:p>
            <a:pPr>
              <a:buFont typeface="Wingdings" panose="05000000000000000000" pitchFamily="2" charset="2"/>
              <a:buChar char="§"/>
            </a:pPr>
            <a:endParaRPr lang="sv-SE" dirty="0"/>
          </a:p>
        </p:txBody>
      </p:sp>
      <p:sp>
        <p:nvSpPr>
          <p:cNvPr id="4" name="Rektangel 3">
            <a:extLst>
              <a:ext uri="{FF2B5EF4-FFF2-40B4-BE49-F238E27FC236}">
                <a16:creationId xmlns:a16="http://schemas.microsoft.com/office/drawing/2014/main" id="{6BFA3D16-964A-E3F6-A10B-A8D752235F39}"/>
              </a:ext>
            </a:extLst>
          </p:cNvPr>
          <p:cNvSpPr/>
          <p:nvPr/>
        </p:nvSpPr>
        <p:spPr>
          <a:xfrm>
            <a:off x="1429407" y="2301766"/>
            <a:ext cx="9522372" cy="756744"/>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sv-SE" sz="2400" dirty="0">
                <a:solidFill>
                  <a:schemeClr val="accent5">
                    <a:lumMod val="75000"/>
                  </a:schemeClr>
                </a:solidFill>
              </a:rPr>
              <a:t>koldioxid (CO</a:t>
            </a:r>
            <a:r>
              <a:rPr lang="sv-SE" sz="2400" baseline="-25000" dirty="0">
                <a:solidFill>
                  <a:schemeClr val="accent5">
                    <a:lumMod val="75000"/>
                  </a:schemeClr>
                </a:solidFill>
              </a:rPr>
              <a:t>2</a:t>
            </a:r>
            <a:r>
              <a:rPr lang="sv-SE" sz="2400" dirty="0">
                <a:solidFill>
                  <a:schemeClr val="accent5">
                    <a:lumMod val="75000"/>
                  </a:schemeClr>
                </a:solidFill>
              </a:rPr>
              <a:t>) </a:t>
            </a:r>
            <a:r>
              <a:rPr lang="sv-SE" sz="2400" dirty="0">
                <a:solidFill>
                  <a:srgbClr val="FFFF00"/>
                </a:solidFill>
              </a:rPr>
              <a:t>+ </a:t>
            </a:r>
            <a:r>
              <a:rPr lang="sv-SE" sz="2400" dirty="0">
                <a:solidFill>
                  <a:srgbClr val="00B0F0"/>
                </a:solidFill>
              </a:rPr>
              <a:t>vatten (H</a:t>
            </a:r>
            <a:r>
              <a:rPr lang="sv-SE" sz="2400" baseline="-25000" dirty="0">
                <a:solidFill>
                  <a:srgbClr val="00B0F0"/>
                </a:solidFill>
              </a:rPr>
              <a:t>2</a:t>
            </a:r>
            <a:r>
              <a:rPr lang="sv-SE" sz="2400" dirty="0">
                <a:solidFill>
                  <a:srgbClr val="00B0F0"/>
                </a:solidFill>
              </a:rPr>
              <a:t>O) </a:t>
            </a:r>
            <a:r>
              <a:rPr lang="sv-SE" sz="2400" dirty="0">
                <a:solidFill>
                  <a:srgbClr val="FFFF00"/>
                </a:solidFill>
              </a:rPr>
              <a:t>+ </a:t>
            </a:r>
            <a:r>
              <a:rPr lang="sv-SE" sz="2400" b="1" dirty="0">
                <a:solidFill>
                  <a:srgbClr val="FFFF00"/>
                </a:solidFill>
              </a:rPr>
              <a:t>solljus</a:t>
            </a:r>
            <a:r>
              <a:rPr lang="sv-SE" sz="2400" dirty="0">
                <a:solidFill>
                  <a:srgbClr val="FFFF00"/>
                </a:solidFill>
              </a:rPr>
              <a:t> </a:t>
            </a:r>
            <a:r>
              <a:rPr lang="sv-SE" sz="2400" dirty="0">
                <a:solidFill>
                  <a:srgbClr val="FFFF00"/>
                </a:solidFill>
                <a:sym typeface="Wingdings" panose="05000000000000000000" pitchFamily="2" charset="2"/>
              </a:rPr>
              <a:t> </a:t>
            </a:r>
            <a:r>
              <a:rPr lang="sv-SE" sz="2400" dirty="0">
                <a:solidFill>
                  <a:schemeClr val="tx1">
                    <a:lumMod val="75000"/>
                  </a:schemeClr>
                </a:solidFill>
                <a:sym typeface="Wingdings" panose="05000000000000000000" pitchFamily="2" charset="2"/>
              </a:rPr>
              <a:t>glukos (C</a:t>
            </a:r>
            <a:r>
              <a:rPr lang="sv-SE" sz="2400" baseline="-25000" dirty="0">
                <a:solidFill>
                  <a:schemeClr val="tx1">
                    <a:lumMod val="75000"/>
                  </a:schemeClr>
                </a:solidFill>
                <a:sym typeface="Wingdings" panose="05000000000000000000" pitchFamily="2" charset="2"/>
              </a:rPr>
              <a:t>6</a:t>
            </a:r>
            <a:r>
              <a:rPr lang="sv-SE" sz="2400" dirty="0">
                <a:solidFill>
                  <a:schemeClr val="tx1">
                    <a:lumMod val="75000"/>
                  </a:schemeClr>
                </a:solidFill>
                <a:sym typeface="Wingdings" panose="05000000000000000000" pitchFamily="2" charset="2"/>
              </a:rPr>
              <a:t>H</a:t>
            </a:r>
            <a:r>
              <a:rPr lang="sv-SE" sz="2400" baseline="-25000" dirty="0">
                <a:solidFill>
                  <a:schemeClr val="tx1">
                    <a:lumMod val="75000"/>
                  </a:schemeClr>
                </a:solidFill>
                <a:sym typeface="Wingdings" panose="05000000000000000000" pitchFamily="2" charset="2"/>
              </a:rPr>
              <a:t>12</a:t>
            </a:r>
            <a:r>
              <a:rPr lang="sv-SE" sz="2400" dirty="0">
                <a:solidFill>
                  <a:schemeClr val="tx1">
                    <a:lumMod val="75000"/>
                  </a:schemeClr>
                </a:solidFill>
                <a:sym typeface="Wingdings" panose="05000000000000000000" pitchFamily="2" charset="2"/>
              </a:rPr>
              <a:t>O</a:t>
            </a:r>
            <a:r>
              <a:rPr lang="sv-SE" sz="2400" baseline="-25000" dirty="0">
                <a:solidFill>
                  <a:schemeClr val="tx1">
                    <a:lumMod val="75000"/>
                  </a:schemeClr>
                </a:solidFill>
                <a:sym typeface="Wingdings" panose="05000000000000000000" pitchFamily="2" charset="2"/>
              </a:rPr>
              <a:t>6</a:t>
            </a:r>
            <a:r>
              <a:rPr lang="sv-SE" sz="2400" dirty="0">
                <a:solidFill>
                  <a:schemeClr val="tx1">
                    <a:lumMod val="75000"/>
                  </a:schemeClr>
                </a:solidFill>
                <a:sym typeface="Wingdings" panose="05000000000000000000" pitchFamily="2" charset="2"/>
              </a:rPr>
              <a:t>) </a:t>
            </a:r>
            <a:r>
              <a:rPr lang="sv-SE" sz="2400" dirty="0">
                <a:solidFill>
                  <a:srgbClr val="FFFF00"/>
                </a:solidFill>
                <a:sym typeface="Wingdings" panose="05000000000000000000" pitchFamily="2" charset="2"/>
              </a:rPr>
              <a:t>+ </a:t>
            </a:r>
            <a:r>
              <a:rPr lang="sv-SE" sz="2400" dirty="0">
                <a:solidFill>
                  <a:schemeClr val="accent2">
                    <a:lumMod val="60000"/>
                    <a:lumOff val="40000"/>
                  </a:schemeClr>
                </a:solidFill>
                <a:sym typeface="Wingdings" panose="05000000000000000000" pitchFamily="2" charset="2"/>
              </a:rPr>
              <a:t>syre (O</a:t>
            </a:r>
            <a:r>
              <a:rPr lang="sv-SE" sz="2400" baseline="-25000" dirty="0">
                <a:solidFill>
                  <a:schemeClr val="accent2">
                    <a:lumMod val="60000"/>
                    <a:lumOff val="40000"/>
                  </a:schemeClr>
                </a:solidFill>
                <a:sym typeface="Wingdings" panose="05000000000000000000" pitchFamily="2" charset="2"/>
              </a:rPr>
              <a:t>2</a:t>
            </a:r>
            <a:r>
              <a:rPr lang="sv-SE" sz="2400" dirty="0">
                <a:solidFill>
                  <a:schemeClr val="accent2">
                    <a:lumMod val="60000"/>
                    <a:lumOff val="40000"/>
                  </a:schemeClr>
                </a:solidFill>
                <a:sym typeface="Wingdings" panose="05000000000000000000" pitchFamily="2" charset="2"/>
              </a:rPr>
              <a:t>)</a:t>
            </a:r>
            <a:endParaRPr lang="sv-SE" sz="2400" dirty="0">
              <a:solidFill>
                <a:schemeClr val="accent2">
                  <a:lumMod val="60000"/>
                  <a:lumOff val="40000"/>
                </a:schemeClr>
              </a:solidFill>
            </a:endParaRPr>
          </a:p>
        </p:txBody>
      </p:sp>
      <p:sp>
        <p:nvSpPr>
          <p:cNvPr id="6" name="Rektangel 5">
            <a:extLst>
              <a:ext uri="{FF2B5EF4-FFF2-40B4-BE49-F238E27FC236}">
                <a16:creationId xmlns:a16="http://schemas.microsoft.com/office/drawing/2014/main" id="{DC38E7ED-B170-AA16-5404-9266632AB59E}"/>
              </a:ext>
            </a:extLst>
          </p:cNvPr>
          <p:cNvSpPr/>
          <p:nvPr/>
        </p:nvSpPr>
        <p:spPr>
          <a:xfrm>
            <a:off x="1429407" y="4237252"/>
            <a:ext cx="9522372" cy="756744"/>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sv-SE" sz="2400" dirty="0">
                <a:solidFill>
                  <a:schemeClr val="tx1">
                    <a:lumMod val="75000"/>
                  </a:schemeClr>
                </a:solidFill>
                <a:sym typeface="Wingdings" panose="05000000000000000000" pitchFamily="2" charset="2"/>
              </a:rPr>
              <a:t>glukos (C</a:t>
            </a:r>
            <a:r>
              <a:rPr lang="sv-SE" sz="2400" baseline="-25000" dirty="0">
                <a:solidFill>
                  <a:schemeClr val="tx1">
                    <a:lumMod val="75000"/>
                  </a:schemeClr>
                </a:solidFill>
                <a:sym typeface="Wingdings" panose="05000000000000000000" pitchFamily="2" charset="2"/>
              </a:rPr>
              <a:t>6</a:t>
            </a:r>
            <a:r>
              <a:rPr lang="sv-SE" sz="2400" dirty="0">
                <a:solidFill>
                  <a:schemeClr val="tx1">
                    <a:lumMod val="75000"/>
                  </a:schemeClr>
                </a:solidFill>
                <a:sym typeface="Wingdings" panose="05000000000000000000" pitchFamily="2" charset="2"/>
              </a:rPr>
              <a:t>H</a:t>
            </a:r>
            <a:r>
              <a:rPr lang="sv-SE" sz="2400" baseline="-25000" dirty="0">
                <a:solidFill>
                  <a:schemeClr val="tx1">
                    <a:lumMod val="75000"/>
                  </a:schemeClr>
                </a:solidFill>
                <a:sym typeface="Wingdings" panose="05000000000000000000" pitchFamily="2" charset="2"/>
              </a:rPr>
              <a:t>12</a:t>
            </a:r>
            <a:r>
              <a:rPr lang="sv-SE" sz="2400" dirty="0">
                <a:solidFill>
                  <a:schemeClr val="tx1">
                    <a:lumMod val="75000"/>
                  </a:schemeClr>
                </a:solidFill>
                <a:sym typeface="Wingdings" panose="05000000000000000000" pitchFamily="2" charset="2"/>
              </a:rPr>
              <a:t>O</a:t>
            </a:r>
            <a:r>
              <a:rPr lang="sv-SE" sz="2400" baseline="-25000" dirty="0">
                <a:solidFill>
                  <a:schemeClr val="tx1">
                    <a:lumMod val="75000"/>
                  </a:schemeClr>
                </a:solidFill>
                <a:sym typeface="Wingdings" panose="05000000000000000000" pitchFamily="2" charset="2"/>
              </a:rPr>
              <a:t>6</a:t>
            </a:r>
            <a:r>
              <a:rPr lang="sv-SE" sz="2400" dirty="0">
                <a:solidFill>
                  <a:schemeClr val="tx1">
                    <a:lumMod val="75000"/>
                  </a:schemeClr>
                </a:solidFill>
                <a:sym typeface="Wingdings" panose="05000000000000000000" pitchFamily="2" charset="2"/>
              </a:rPr>
              <a:t>) </a:t>
            </a:r>
            <a:r>
              <a:rPr lang="sv-SE" sz="2400" dirty="0">
                <a:solidFill>
                  <a:srgbClr val="FFFF00"/>
                </a:solidFill>
                <a:sym typeface="Wingdings" panose="05000000000000000000" pitchFamily="2" charset="2"/>
              </a:rPr>
              <a:t>+ </a:t>
            </a:r>
            <a:r>
              <a:rPr lang="sv-SE" sz="2400" dirty="0">
                <a:solidFill>
                  <a:schemeClr val="accent2">
                    <a:lumMod val="60000"/>
                    <a:lumOff val="40000"/>
                  </a:schemeClr>
                </a:solidFill>
                <a:sym typeface="Wingdings" panose="05000000000000000000" pitchFamily="2" charset="2"/>
              </a:rPr>
              <a:t>syre (O</a:t>
            </a:r>
            <a:r>
              <a:rPr lang="sv-SE" sz="2400" baseline="-25000" dirty="0">
                <a:solidFill>
                  <a:schemeClr val="accent2">
                    <a:lumMod val="60000"/>
                    <a:lumOff val="40000"/>
                  </a:schemeClr>
                </a:solidFill>
                <a:sym typeface="Wingdings" panose="05000000000000000000" pitchFamily="2" charset="2"/>
              </a:rPr>
              <a:t>2</a:t>
            </a:r>
            <a:r>
              <a:rPr lang="sv-SE" sz="2400" dirty="0">
                <a:solidFill>
                  <a:schemeClr val="accent2">
                    <a:lumMod val="60000"/>
                    <a:lumOff val="40000"/>
                  </a:schemeClr>
                </a:solidFill>
                <a:sym typeface="Wingdings" panose="05000000000000000000" pitchFamily="2" charset="2"/>
              </a:rPr>
              <a:t>) </a:t>
            </a:r>
            <a:r>
              <a:rPr lang="sv-SE" sz="2400" dirty="0">
                <a:solidFill>
                  <a:srgbClr val="FFFF00"/>
                </a:solidFill>
                <a:sym typeface="Wingdings" panose="05000000000000000000" pitchFamily="2" charset="2"/>
              </a:rPr>
              <a:t> </a:t>
            </a:r>
            <a:r>
              <a:rPr lang="sv-SE" sz="2400" dirty="0">
                <a:solidFill>
                  <a:schemeClr val="accent5">
                    <a:lumMod val="75000"/>
                  </a:schemeClr>
                </a:solidFill>
                <a:sym typeface="Wingdings" panose="05000000000000000000" pitchFamily="2" charset="2"/>
              </a:rPr>
              <a:t>k</a:t>
            </a:r>
            <a:r>
              <a:rPr lang="sv-SE" sz="2400" dirty="0">
                <a:solidFill>
                  <a:schemeClr val="accent5">
                    <a:lumMod val="75000"/>
                  </a:schemeClr>
                </a:solidFill>
              </a:rPr>
              <a:t>oldioxid (CO</a:t>
            </a:r>
            <a:r>
              <a:rPr lang="sv-SE" sz="2400" baseline="-25000" dirty="0">
                <a:solidFill>
                  <a:schemeClr val="accent5">
                    <a:lumMod val="75000"/>
                  </a:schemeClr>
                </a:solidFill>
              </a:rPr>
              <a:t>2</a:t>
            </a:r>
            <a:r>
              <a:rPr lang="sv-SE" sz="2400" dirty="0">
                <a:solidFill>
                  <a:schemeClr val="accent5">
                    <a:lumMod val="75000"/>
                  </a:schemeClr>
                </a:solidFill>
              </a:rPr>
              <a:t>) </a:t>
            </a:r>
            <a:r>
              <a:rPr lang="sv-SE" sz="2400" dirty="0">
                <a:solidFill>
                  <a:srgbClr val="FFFF00"/>
                </a:solidFill>
              </a:rPr>
              <a:t>+ </a:t>
            </a:r>
            <a:r>
              <a:rPr lang="sv-SE" sz="2400" dirty="0">
                <a:solidFill>
                  <a:srgbClr val="00B0F0"/>
                </a:solidFill>
              </a:rPr>
              <a:t>vatten (H</a:t>
            </a:r>
            <a:r>
              <a:rPr lang="sv-SE" sz="2400" baseline="-25000" dirty="0">
                <a:solidFill>
                  <a:srgbClr val="00B0F0"/>
                </a:solidFill>
              </a:rPr>
              <a:t>2</a:t>
            </a:r>
            <a:r>
              <a:rPr lang="sv-SE" sz="2400" dirty="0">
                <a:solidFill>
                  <a:srgbClr val="00B0F0"/>
                </a:solidFill>
              </a:rPr>
              <a:t>O) </a:t>
            </a:r>
            <a:r>
              <a:rPr lang="sv-SE" sz="2400" dirty="0">
                <a:solidFill>
                  <a:srgbClr val="FFFF00"/>
                </a:solidFill>
              </a:rPr>
              <a:t>+ </a:t>
            </a:r>
            <a:r>
              <a:rPr lang="sv-SE" sz="2400" b="1" dirty="0">
                <a:solidFill>
                  <a:srgbClr val="FFFF00"/>
                </a:solidFill>
              </a:rPr>
              <a:t>energi</a:t>
            </a:r>
          </a:p>
        </p:txBody>
      </p:sp>
    </p:spTree>
    <p:extLst>
      <p:ext uri="{BB962C8B-B14F-4D97-AF65-F5344CB8AC3E}">
        <p14:creationId xmlns:p14="http://schemas.microsoft.com/office/powerpoint/2010/main" val="76216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OTOSYNTESEN | NObloggen">
            <a:extLst>
              <a:ext uri="{FF2B5EF4-FFF2-40B4-BE49-F238E27FC236}">
                <a16:creationId xmlns:a16="http://schemas.microsoft.com/office/drawing/2014/main" id="{5D212C09-507D-37A9-F2BD-E37722C57DA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475102" y="801793"/>
            <a:ext cx="5236208" cy="5249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395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86C49B-1779-AB1C-F080-5B229176B3EC}"/>
              </a:ext>
            </a:extLst>
          </p:cNvPr>
          <p:cNvSpPr>
            <a:spLocks noGrp="1"/>
          </p:cNvSpPr>
          <p:nvPr>
            <p:ph type="title"/>
          </p:nvPr>
        </p:nvSpPr>
        <p:spPr>
          <a:xfrm>
            <a:off x="8141110" y="639097"/>
            <a:ext cx="3614115" cy="3686015"/>
          </a:xfrm>
        </p:spPr>
        <p:txBody>
          <a:bodyPr vert="horz" lIns="91440" tIns="45720" rIns="91440" bIns="45720" rtlCol="0" anchor="b">
            <a:normAutofit/>
          </a:bodyPr>
          <a:lstStyle/>
          <a:p>
            <a:r>
              <a:rPr lang="en-US" sz="6600" dirty="0" err="1">
                <a:solidFill>
                  <a:schemeClr val="tx1">
                    <a:lumMod val="85000"/>
                    <a:lumOff val="15000"/>
                  </a:schemeClr>
                </a:solidFill>
              </a:rPr>
              <a:t>Kolets</a:t>
            </a:r>
            <a:r>
              <a:rPr lang="en-US" sz="6600" dirty="0">
                <a:solidFill>
                  <a:schemeClr val="tx1">
                    <a:lumMod val="85000"/>
                    <a:lumOff val="15000"/>
                  </a:schemeClr>
                </a:solidFill>
              </a:rPr>
              <a:t> </a:t>
            </a:r>
            <a:r>
              <a:rPr lang="en-US" sz="6600" dirty="0" err="1">
                <a:solidFill>
                  <a:schemeClr val="tx1">
                    <a:lumMod val="85000"/>
                    <a:lumOff val="15000"/>
                  </a:schemeClr>
                </a:solidFill>
              </a:rPr>
              <a:t>Kretslopp</a:t>
            </a:r>
            <a:r>
              <a:rPr lang="en-US" sz="6600" dirty="0">
                <a:solidFill>
                  <a:schemeClr val="tx1">
                    <a:lumMod val="85000"/>
                    <a:lumOff val="15000"/>
                  </a:schemeClr>
                </a:solidFill>
              </a:rPr>
              <a:t> </a:t>
            </a:r>
          </a:p>
        </p:txBody>
      </p:sp>
      <p:pic>
        <p:nvPicPr>
          <p:cNvPr id="5" name="Platshållare för innehåll 4">
            <a:extLst>
              <a:ext uri="{FF2B5EF4-FFF2-40B4-BE49-F238E27FC236}">
                <a16:creationId xmlns:a16="http://schemas.microsoft.com/office/drawing/2014/main" id="{3F9B13A9-D72A-B0AB-5027-FB4ABE9936C8}"/>
              </a:ext>
            </a:extLst>
          </p:cNvPr>
          <p:cNvPicPr>
            <a:picLocks noGrp="1" noChangeAspect="1"/>
          </p:cNvPicPr>
          <p:nvPr>
            <p:ph idx="1"/>
          </p:nvPr>
        </p:nvPicPr>
        <p:blipFill>
          <a:blip r:embed="rId2"/>
          <a:stretch>
            <a:fillRect/>
          </a:stretch>
        </p:blipFill>
        <p:spPr>
          <a:xfrm>
            <a:off x="357352" y="376924"/>
            <a:ext cx="7457231" cy="5574281"/>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000675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020E7E-DA97-11DF-1392-C5D05E17DC52}"/>
              </a:ext>
            </a:extLst>
          </p:cNvPr>
          <p:cNvSpPr>
            <a:spLocks noGrp="1"/>
          </p:cNvSpPr>
          <p:nvPr>
            <p:ph type="title"/>
          </p:nvPr>
        </p:nvSpPr>
        <p:spPr/>
        <p:txBody>
          <a:bodyPr/>
          <a:lstStyle/>
          <a:p>
            <a:r>
              <a:rPr lang="sv-SE" dirty="0">
                <a:solidFill>
                  <a:srgbClr val="FFFF00"/>
                </a:solidFill>
              </a:rPr>
              <a:t>Näringskedjor</a:t>
            </a:r>
            <a:r>
              <a:rPr lang="sv-SE" dirty="0"/>
              <a:t> </a:t>
            </a:r>
          </a:p>
        </p:txBody>
      </p:sp>
      <p:sp>
        <p:nvSpPr>
          <p:cNvPr id="3" name="Platshållare för innehåll 2">
            <a:extLst>
              <a:ext uri="{FF2B5EF4-FFF2-40B4-BE49-F238E27FC236}">
                <a16:creationId xmlns:a16="http://schemas.microsoft.com/office/drawing/2014/main" id="{E815D5E6-6707-D2C1-4E64-93F02F72BFD8}"/>
              </a:ext>
            </a:extLst>
          </p:cNvPr>
          <p:cNvSpPr>
            <a:spLocks noGrp="1"/>
          </p:cNvSpPr>
          <p:nvPr>
            <p:ph idx="1"/>
          </p:nvPr>
        </p:nvSpPr>
        <p:spPr/>
        <p:txBody>
          <a:bodyPr>
            <a:normAutofit/>
          </a:bodyPr>
          <a:lstStyle/>
          <a:p>
            <a:pPr lvl="1">
              <a:buFont typeface="Arial" panose="020B0604020202020204" pitchFamily="34" charset="0"/>
              <a:buChar char="•"/>
            </a:pPr>
            <a:r>
              <a:rPr lang="sv-SE" sz="2800" dirty="0">
                <a:solidFill>
                  <a:srgbClr val="FFFF00"/>
                </a:solidFill>
              </a:rPr>
              <a:t>En kedja från producent till toppkonsument </a:t>
            </a:r>
          </a:p>
        </p:txBody>
      </p:sp>
      <p:pic>
        <p:nvPicPr>
          <p:cNvPr id="5" name="Bildobjekt 4">
            <a:extLst>
              <a:ext uri="{FF2B5EF4-FFF2-40B4-BE49-F238E27FC236}">
                <a16:creationId xmlns:a16="http://schemas.microsoft.com/office/drawing/2014/main" id="{B11A517E-107C-D19E-A30E-2D2397076F15}"/>
              </a:ext>
            </a:extLst>
          </p:cNvPr>
          <p:cNvPicPr>
            <a:picLocks noChangeAspect="1"/>
          </p:cNvPicPr>
          <p:nvPr/>
        </p:nvPicPr>
        <p:blipFill>
          <a:blip r:embed="rId3"/>
          <a:stretch>
            <a:fillRect/>
          </a:stretch>
        </p:blipFill>
        <p:spPr>
          <a:xfrm>
            <a:off x="1097280" y="2867592"/>
            <a:ext cx="10058400" cy="3075352"/>
          </a:xfrm>
          <a:prstGeom prst="rect">
            <a:avLst/>
          </a:prstGeom>
        </p:spPr>
      </p:pic>
    </p:spTree>
    <p:extLst>
      <p:ext uri="{BB962C8B-B14F-4D97-AF65-F5344CB8AC3E}">
        <p14:creationId xmlns:p14="http://schemas.microsoft.com/office/powerpoint/2010/main" val="4085388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237777-DB60-EB90-A5D2-65D144BF860D}"/>
              </a:ext>
            </a:extLst>
          </p:cNvPr>
          <p:cNvSpPr>
            <a:spLocks noGrp="1"/>
          </p:cNvSpPr>
          <p:nvPr>
            <p:ph type="title"/>
          </p:nvPr>
        </p:nvSpPr>
        <p:spPr>
          <a:xfrm>
            <a:off x="7859485" y="634946"/>
            <a:ext cx="3690257" cy="1450757"/>
          </a:xfrm>
        </p:spPr>
        <p:txBody>
          <a:bodyPr>
            <a:normAutofit/>
          </a:bodyPr>
          <a:lstStyle/>
          <a:p>
            <a:r>
              <a:rPr lang="sv-SE" dirty="0">
                <a:solidFill>
                  <a:srgbClr val="FFFF00"/>
                </a:solidFill>
              </a:rPr>
              <a:t>Näringsvävar </a:t>
            </a:r>
          </a:p>
        </p:txBody>
      </p:sp>
      <p:pic>
        <p:nvPicPr>
          <p:cNvPr id="5" name="Bildobjekt 4">
            <a:extLst>
              <a:ext uri="{FF2B5EF4-FFF2-40B4-BE49-F238E27FC236}">
                <a16:creationId xmlns:a16="http://schemas.microsoft.com/office/drawing/2014/main" id="{F242087A-71A2-38C3-BD17-60421667BEA1}"/>
              </a:ext>
            </a:extLst>
          </p:cNvPr>
          <p:cNvPicPr>
            <a:picLocks noChangeAspect="1"/>
          </p:cNvPicPr>
          <p:nvPr/>
        </p:nvPicPr>
        <p:blipFill>
          <a:blip r:embed="rId3"/>
          <a:stretch>
            <a:fillRect/>
          </a:stretch>
        </p:blipFill>
        <p:spPr>
          <a:xfrm>
            <a:off x="110317" y="840510"/>
            <a:ext cx="7628414" cy="4710544"/>
          </a:xfrm>
          <a:prstGeom prst="rect">
            <a:avLst/>
          </a:prstGeom>
        </p:spPr>
      </p:pic>
      <p:sp>
        <p:nvSpPr>
          <p:cNvPr id="3" name="Platshållare för innehåll 2">
            <a:extLst>
              <a:ext uri="{FF2B5EF4-FFF2-40B4-BE49-F238E27FC236}">
                <a16:creationId xmlns:a16="http://schemas.microsoft.com/office/drawing/2014/main" id="{D36A6C74-1330-8C9E-B922-5F823E27A200}"/>
              </a:ext>
            </a:extLst>
          </p:cNvPr>
          <p:cNvSpPr>
            <a:spLocks noGrp="1"/>
          </p:cNvSpPr>
          <p:nvPr>
            <p:ph idx="1"/>
          </p:nvPr>
        </p:nvSpPr>
        <p:spPr>
          <a:xfrm>
            <a:off x="8469746" y="2198914"/>
            <a:ext cx="2988558" cy="3670180"/>
          </a:xfrm>
        </p:spPr>
        <p:txBody>
          <a:bodyPr>
            <a:normAutofit/>
          </a:bodyPr>
          <a:lstStyle/>
          <a:p>
            <a:pPr>
              <a:buFont typeface="Arial" panose="020B0604020202020204" pitchFamily="34" charset="0"/>
              <a:buChar char="•"/>
            </a:pPr>
            <a:r>
              <a:rPr lang="sv-SE" sz="2800" dirty="0">
                <a:solidFill>
                  <a:srgbClr val="FFFF00"/>
                </a:solidFill>
              </a:rPr>
              <a:t>Flera näringskedjor länkar ihop till en näringsväv </a:t>
            </a:r>
          </a:p>
          <a:p>
            <a:endParaRPr lang="sv-SE" dirty="0"/>
          </a:p>
        </p:txBody>
      </p:sp>
    </p:spTree>
    <p:extLst>
      <p:ext uri="{BB962C8B-B14F-4D97-AF65-F5344CB8AC3E}">
        <p14:creationId xmlns:p14="http://schemas.microsoft.com/office/powerpoint/2010/main" val="744703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kbent triangel 4">
            <a:extLst>
              <a:ext uri="{FF2B5EF4-FFF2-40B4-BE49-F238E27FC236}">
                <a16:creationId xmlns:a16="http://schemas.microsoft.com/office/drawing/2014/main" id="{DAA38276-FCBD-9B43-FB06-099C76A91B76}"/>
              </a:ext>
            </a:extLst>
          </p:cNvPr>
          <p:cNvSpPr/>
          <p:nvPr/>
        </p:nvSpPr>
        <p:spPr>
          <a:xfrm>
            <a:off x="0" y="0"/>
            <a:ext cx="12192000" cy="6348248"/>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796692BB-F927-820C-A7FF-274ECD000D5E}"/>
              </a:ext>
            </a:extLst>
          </p:cNvPr>
          <p:cNvSpPr>
            <a:spLocks noGrp="1"/>
          </p:cNvSpPr>
          <p:nvPr>
            <p:ph type="title"/>
          </p:nvPr>
        </p:nvSpPr>
        <p:spPr>
          <a:xfrm>
            <a:off x="1097280" y="286603"/>
            <a:ext cx="2781037" cy="1450757"/>
          </a:xfrm>
        </p:spPr>
        <p:txBody>
          <a:bodyPr/>
          <a:lstStyle/>
          <a:p>
            <a:r>
              <a:rPr lang="sv-SE" dirty="0"/>
              <a:t>Trofinivåer </a:t>
            </a:r>
          </a:p>
        </p:txBody>
      </p:sp>
      <p:cxnSp>
        <p:nvCxnSpPr>
          <p:cNvPr id="7" name="Rak koppling 6">
            <a:extLst>
              <a:ext uri="{FF2B5EF4-FFF2-40B4-BE49-F238E27FC236}">
                <a16:creationId xmlns:a16="http://schemas.microsoft.com/office/drawing/2014/main" id="{C1A1582B-9EEA-029B-7272-50117D23223A}"/>
              </a:ext>
            </a:extLst>
          </p:cNvPr>
          <p:cNvCxnSpPr>
            <a:cxnSpLocks/>
          </p:cNvCxnSpPr>
          <p:nvPr/>
        </p:nvCxnSpPr>
        <p:spPr>
          <a:xfrm flipV="1">
            <a:off x="1387366" y="4918841"/>
            <a:ext cx="9459310" cy="10511"/>
          </a:xfrm>
          <a:prstGeom prst="line">
            <a:avLst/>
          </a:prstGeom>
        </p:spPr>
        <p:style>
          <a:lnRef idx="1">
            <a:schemeClr val="dk1"/>
          </a:lnRef>
          <a:fillRef idx="0">
            <a:schemeClr val="dk1"/>
          </a:fillRef>
          <a:effectRef idx="0">
            <a:schemeClr val="dk1"/>
          </a:effectRef>
          <a:fontRef idx="minor">
            <a:schemeClr val="tx1"/>
          </a:fontRef>
        </p:style>
      </p:cxnSp>
      <p:cxnSp>
        <p:nvCxnSpPr>
          <p:cNvPr id="10" name="Rak koppling 9">
            <a:extLst>
              <a:ext uri="{FF2B5EF4-FFF2-40B4-BE49-F238E27FC236}">
                <a16:creationId xmlns:a16="http://schemas.microsoft.com/office/drawing/2014/main" id="{15B61869-1794-E168-5DA0-7CDD627BC201}"/>
              </a:ext>
            </a:extLst>
          </p:cNvPr>
          <p:cNvCxnSpPr>
            <a:cxnSpLocks/>
          </p:cNvCxnSpPr>
          <p:nvPr/>
        </p:nvCxnSpPr>
        <p:spPr>
          <a:xfrm>
            <a:off x="2804160" y="3429000"/>
            <a:ext cx="6522720" cy="0"/>
          </a:xfrm>
          <a:prstGeom prst="line">
            <a:avLst/>
          </a:prstGeom>
        </p:spPr>
        <p:style>
          <a:lnRef idx="1">
            <a:schemeClr val="dk1"/>
          </a:lnRef>
          <a:fillRef idx="0">
            <a:schemeClr val="dk1"/>
          </a:fillRef>
          <a:effectRef idx="0">
            <a:schemeClr val="dk1"/>
          </a:effectRef>
          <a:fontRef idx="minor">
            <a:schemeClr val="tx1"/>
          </a:fontRef>
        </p:style>
      </p:cxnSp>
      <p:cxnSp>
        <p:nvCxnSpPr>
          <p:cNvPr id="13" name="Rak koppling 12">
            <a:extLst>
              <a:ext uri="{FF2B5EF4-FFF2-40B4-BE49-F238E27FC236}">
                <a16:creationId xmlns:a16="http://schemas.microsoft.com/office/drawing/2014/main" id="{4E2C5760-033D-19AB-D61A-194E00F6D456}"/>
              </a:ext>
            </a:extLst>
          </p:cNvPr>
          <p:cNvCxnSpPr>
            <a:cxnSpLocks/>
          </p:cNvCxnSpPr>
          <p:nvPr/>
        </p:nvCxnSpPr>
        <p:spPr>
          <a:xfrm>
            <a:off x="4419600" y="1709245"/>
            <a:ext cx="3307080" cy="2891"/>
          </a:xfrm>
          <a:prstGeom prst="line">
            <a:avLst/>
          </a:prstGeom>
        </p:spPr>
        <p:style>
          <a:lnRef idx="1">
            <a:schemeClr val="dk1"/>
          </a:lnRef>
          <a:fillRef idx="0">
            <a:schemeClr val="dk1"/>
          </a:fillRef>
          <a:effectRef idx="0">
            <a:schemeClr val="dk1"/>
          </a:effectRef>
          <a:fontRef idx="minor">
            <a:schemeClr val="tx1"/>
          </a:fontRef>
        </p:style>
      </p:cxnSp>
      <p:sp>
        <p:nvSpPr>
          <p:cNvPr id="16" name="textruta 15">
            <a:extLst>
              <a:ext uri="{FF2B5EF4-FFF2-40B4-BE49-F238E27FC236}">
                <a16:creationId xmlns:a16="http://schemas.microsoft.com/office/drawing/2014/main" id="{C6CA0B1D-B167-6743-3B1E-A63CD00CE503}"/>
              </a:ext>
            </a:extLst>
          </p:cNvPr>
          <p:cNvSpPr txBox="1"/>
          <p:nvPr/>
        </p:nvSpPr>
        <p:spPr>
          <a:xfrm>
            <a:off x="2788920" y="5056479"/>
            <a:ext cx="6614160" cy="1200329"/>
          </a:xfrm>
          <a:prstGeom prst="rect">
            <a:avLst/>
          </a:prstGeom>
          <a:noFill/>
        </p:spPr>
        <p:txBody>
          <a:bodyPr wrap="square" rtlCol="0">
            <a:spAutoFit/>
          </a:bodyPr>
          <a:lstStyle/>
          <a:p>
            <a:pPr algn="ctr"/>
            <a:r>
              <a:rPr lang="sv-SE" sz="2400" dirty="0"/>
              <a:t>Producent </a:t>
            </a:r>
          </a:p>
          <a:p>
            <a:pPr algn="ctr"/>
            <a:r>
              <a:rPr lang="sv-SE" sz="2400" dirty="0"/>
              <a:t>100% </a:t>
            </a:r>
          </a:p>
          <a:p>
            <a:pPr algn="ctr"/>
            <a:r>
              <a:rPr lang="sv-SE" sz="2400" dirty="0"/>
              <a:t>Första trofinivå </a:t>
            </a:r>
          </a:p>
        </p:txBody>
      </p:sp>
      <p:sp>
        <p:nvSpPr>
          <p:cNvPr id="17" name="textruta 16">
            <a:extLst>
              <a:ext uri="{FF2B5EF4-FFF2-40B4-BE49-F238E27FC236}">
                <a16:creationId xmlns:a16="http://schemas.microsoft.com/office/drawing/2014/main" id="{01F5D8D2-C863-69E1-CFF0-29433BBD7BAA}"/>
              </a:ext>
            </a:extLst>
          </p:cNvPr>
          <p:cNvSpPr txBox="1"/>
          <p:nvPr/>
        </p:nvSpPr>
        <p:spPr>
          <a:xfrm>
            <a:off x="2758440" y="3691712"/>
            <a:ext cx="6614160" cy="1200329"/>
          </a:xfrm>
          <a:prstGeom prst="rect">
            <a:avLst/>
          </a:prstGeom>
          <a:noFill/>
        </p:spPr>
        <p:txBody>
          <a:bodyPr wrap="square" rtlCol="0">
            <a:spAutoFit/>
          </a:bodyPr>
          <a:lstStyle/>
          <a:p>
            <a:pPr algn="ctr"/>
            <a:r>
              <a:rPr lang="sv-SE" sz="2400" dirty="0"/>
              <a:t>1:a handkonsument </a:t>
            </a:r>
          </a:p>
          <a:p>
            <a:pPr algn="ctr"/>
            <a:r>
              <a:rPr lang="sv-SE" sz="2400" dirty="0"/>
              <a:t>10%</a:t>
            </a:r>
          </a:p>
          <a:p>
            <a:pPr algn="ctr"/>
            <a:r>
              <a:rPr lang="sv-SE" sz="2400" dirty="0"/>
              <a:t>Andra trofinivå </a:t>
            </a:r>
          </a:p>
        </p:txBody>
      </p:sp>
      <p:sp>
        <p:nvSpPr>
          <p:cNvPr id="19" name="textruta 18">
            <a:extLst>
              <a:ext uri="{FF2B5EF4-FFF2-40B4-BE49-F238E27FC236}">
                <a16:creationId xmlns:a16="http://schemas.microsoft.com/office/drawing/2014/main" id="{BE748216-661D-3187-1164-25D4F8D17FAB}"/>
              </a:ext>
            </a:extLst>
          </p:cNvPr>
          <p:cNvSpPr txBox="1"/>
          <p:nvPr/>
        </p:nvSpPr>
        <p:spPr>
          <a:xfrm>
            <a:off x="4472940" y="2010104"/>
            <a:ext cx="3093720" cy="1200329"/>
          </a:xfrm>
          <a:prstGeom prst="rect">
            <a:avLst/>
          </a:prstGeom>
          <a:noFill/>
        </p:spPr>
        <p:txBody>
          <a:bodyPr wrap="square" rtlCol="0">
            <a:spAutoFit/>
          </a:bodyPr>
          <a:lstStyle/>
          <a:p>
            <a:pPr algn="ctr"/>
            <a:r>
              <a:rPr lang="sv-SE" sz="2400" dirty="0"/>
              <a:t>2:a handkonsument </a:t>
            </a:r>
          </a:p>
          <a:p>
            <a:pPr algn="ctr"/>
            <a:r>
              <a:rPr lang="sv-SE" sz="2400" dirty="0"/>
              <a:t>1% </a:t>
            </a:r>
          </a:p>
          <a:p>
            <a:pPr algn="ctr"/>
            <a:r>
              <a:rPr lang="sv-SE" sz="2400" dirty="0"/>
              <a:t>Tredje trofinivå </a:t>
            </a:r>
          </a:p>
        </p:txBody>
      </p:sp>
      <p:sp>
        <p:nvSpPr>
          <p:cNvPr id="20" name="textruta 19">
            <a:extLst>
              <a:ext uri="{FF2B5EF4-FFF2-40B4-BE49-F238E27FC236}">
                <a16:creationId xmlns:a16="http://schemas.microsoft.com/office/drawing/2014/main" id="{53A7366A-8654-6ADF-A7CA-4113CFDBE9FC}"/>
              </a:ext>
            </a:extLst>
          </p:cNvPr>
          <p:cNvSpPr txBox="1"/>
          <p:nvPr/>
        </p:nvSpPr>
        <p:spPr>
          <a:xfrm>
            <a:off x="4518660" y="488052"/>
            <a:ext cx="3093720" cy="1200329"/>
          </a:xfrm>
          <a:prstGeom prst="rect">
            <a:avLst/>
          </a:prstGeom>
          <a:noFill/>
        </p:spPr>
        <p:txBody>
          <a:bodyPr wrap="square" rtlCol="0">
            <a:spAutoFit/>
          </a:bodyPr>
          <a:lstStyle/>
          <a:p>
            <a:pPr algn="ctr"/>
            <a:r>
              <a:rPr lang="sv-SE" sz="2400" dirty="0"/>
              <a:t>3:e handkonsument </a:t>
            </a:r>
          </a:p>
          <a:p>
            <a:pPr algn="ctr"/>
            <a:r>
              <a:rPr lang="sv-SE" sz="2400" dirty="0"/>
              <a:t>0.1% </a:t>
            </a:r>
          </a:p>
          <a:p>
            <a:pPr algn="ctr"/>
            <a:r>
              <a:rPr lang="sv-SE" sz="2400" dirty="0"/>
              <a:t>Fjärde trofinivå </a:t>
            </a:r>
          </a:p>
        </p:txBody>
      </p:sp>
      <p:sp>
        <p:nvSpPr>
          <p:cNvPr id="21" name="Pil: nedåt 20">
            <a:extLst>
              <a:ext uri="{FF2B5EF4-FFF2-40B4-BE49-F238E27FC236}">
                <a16:creationId xmlns:a16="http://schemas.microsoft.com/office/drawing/2014/main" id="{34107424-260E-A3B3-6337-F15ADD32839A}"/>
              </a:ext>
            </a:extLst>
          </p:cNvPr>
          <p:cNvSpPr/>
          <p:nvPr/>
        </p:nvSpPr>
        <p:spPr>
          <a:xfrm rot="19345779">
            <a:off x="924813" y="3068796"/>
            <a:ext cx="1231483" cy="3257131"/>
          </a:xfrm>
          <a:prstGeom prst="downArrow">
            <a:avLst>
              <a:gd name="adj1" fmla="val 100000"/>
              <a:gd name="adj2" fmla="val 50000"/>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sv-SE" sz="2400" dirty="0"/>
              <a:t>Solljus</a:t>
            </a:r>
            <a:endParaRPr lang="sv-SE" dirty="0"/>
          </a:p>
        </p:txBody>
      </p:sp>
      <p:sp>
        <p:nvSpPr>
          <p:cNvPr id="25" name="Pil: höger 24">
            <a:extLst>
              <a:ext uri="{FF2B5EF4-FFF2-40B4-BE49-F238E27FC236}">
                <a16:creationId xmlns:a16="http://schemas.microsoft.com/office/drawing/2014/main" id="{67D3C3E8-9B46-64C5-7771-3EA84D69E52B}"/>
              </a:ext>
            </a:extLst>
          </p:cNvPr>
          <p:cNvSpPr/>
          <p:nvPr/>
        </p:nvSpPr>
        <p:spPr>
          <a:xfrm>
            <a:off x="7566660" y="509753"/>
            <a:ext cx="2979420" cy="695778"/>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v-SE" dirty="0"/>
              <a:t>90%</a:t>
            </a:r>
          </a:p>
        </p:txBody>
      </p:sp>
      <p:sp>
        <p:nvSpPr>
          <p:cNvPr id="27" name="Pil: höger 26">
            <a:extLst>
              <a:ext uri="{FF2B5EF4-FFF2-40B4-BE49-F238E27FC236}">
                <a16:creationId xmlns:a16="http://schemas.microsoft.com/office/drawing/2014/main" id="{0D35776C-0809-2589-2822-AE532D1E4B6A}"/>
              </a:ext>
            </a:extLst>
          </p:cNvPr>
          <p:cNvSpPr/>
          <p:nvPr/>
        </p:nvSpPr>
        <p:spPr>
          <a:xfrm>
            <a:off x="8130540" y="2272817"/>
            <a:ext cx="2979420" cy="809360"/>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v-SE" dirty="0"/>
              <a:t>90%</a:t>
            </a:r>
          </a:p>
        </p:txBody>
      </p:sp>
      <p:sp>
        <p:nvSpPr>
          <p:cNvPr id="28" name="Pil: höger 27">
            <a:extLst>
              <a:ext uri="{FF2B5EF4-FFF2-40B4-BE49-F238E27FC236}">
                <a16:creationId xmlns:a16="http://schemas.microsoft.com/office/drawing/2014/main" id="{9E020ED6-46F2-49E3-EA20-4E2C987FE831}"/>
              </a:ext>
            </a:extLst>
          </p:cNvPr>
          <p:cNvSpPr/>
          <p:nvPr/>
        </p:nvSpPr>
        <p:spPr>
          <a:xfrm>
            <a:off x="8694420" y="3775825"/>
            <a:ext cx="2979420" cy="662229"/>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v-SE" dirty="0"/>
              <a:t>90%</a:t>
            </a:r>
          </a:p>
        </p:txBody>
      </p:sp>
      <p:sp>
        <p:nvSpPr>
          <p:cNvPr id="29" name="Pil: höger 28">
            <a:extLst>
              <a:ext uri="{FF2B5EF4-FFF2-40B4-BE49-F238E27FC236}">
                <a16:creationId xmlns:a16="http://schemas.microsoft.com/office/drawing/2014/main" id="{3A792ADC-5D8A-172C-013A-3AED17FC5015}"/>
              </a:ext>
            </a:extLst>
          </p:cNvPr>
          <p:cNvSpPr/>
          <p:nvPr/>
        </p:nvSpPr>
        <p:spPr>
          <a:xfrm>
            <a:off x="9044940" y="5165264"/>
            <a:ext cx="2979420" cy="702198"/>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sv-SE" dirty="0"/>
              <a:t>90%</a:t>
            </a:r>
          </a:p>
        </p:txBody>
      </p:sp>
    </p:spTree>
    <p:extLst>
      <p:ext uri="{BB962C8B-B14F-4D97-AF65-F5344CB8AC3E}">
        <p14:creationId xmlns:p14="http://schemas.microsoft.com/office/powerpoint/2010/main" val="1180042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CC061E0-39AF-0111-AE16-BD1CAEADFCF8}"/>
              </a:ext>
            </a:extLst>
          </p:cNvPr>
          <p:cNvSpPr>
            <a:spLocks noGrp="1"/>
          </p:cNvSpPr>
          <p:nvPr>
            <p:ph type="title"/>
          </p:nvPr>
        </p:nvSpPr>
        <p:spPr/>
        <p:txBody>
          <a:bodyPr/>
          <a:lstStyle/>
          <a:p>
            <a:r>
              <a:rPr lang="sv-SE" dirty="0"/>
              <a:t>Miljögifter</a:t>
            </a:r>
          </a:p>
        </p:txBody>
      </p:sp>
      <p:sp>
        <p:nvSpPr>
          <p:cNvPr id="3" name="Platshållare för innehåll 2">
            <a:extLst>
              <a:ext uri="{FF2B5EF4-FFF2-40B4-BE49-F238E27FC236}">
                <a16:creationId xmlns:a16="http://schemas.microsoft.com/office/drawing/2014/main" id="{5D856EA3-D2B5-1A57-029F-A6E0D6C612D8}"/>
              </a:ext>
            </a:extLst>
          </p:cNvPr>
          <p:cNvSpPr>
            <a:spLocks noGrp="1"/>
          </p:cNvSpPr>
          <p:nvPr>
            <p:ph idx="1"/>
          </p:nvPr>
        </p:nvSpPr>
        <p:spPr/>
        <p:txBody>
          <a:bodyPr/>
          <a:lstStyle/>
          <a:p>
            <a:pPr marL="0" indent="0">
              <a:buNone/>
            </a:pPr>
            <a:r>
              <a:rPr lang="sv-SE" dirty="0"/>
              <a:t>Miljögifter är: </a:t>
            </a:r>
          </a:p>
          <a:p>
            <a:pPr>
              <a:buFont typeface="Arial" panose="020B0604020202020204" pitchFamily="34" charset="0"/>
              <a:buChar char="•"/>
            </a:pPr>
            <a:r>
              <a:rPr lang="sv-SE" dirty="0"/>
              <a:t>Onaturliga ämnen </a:t>
            </a:r>
          </a:p>
          <a:p>
            <a:pPr>
              <a:buFont typeface="Arial" panose="020B0604020202020204" pitchFamily="34" charset="0"/>
              <a:buChar char="•"/>
            </a:pPr>
            <a:r>
              <a:rPr lang="sv-SE" dirty="0"/>
              <a:t>Svårnedbrytbara </a:t>
            </a:r>
          </a:p>
          <a:p>
            <a:pPr lvl="1">
              <a:buFont typeface="Arial" panose="020B0604020202020204" pitchFamily="34" charset="0"/>
              <a:buChar char="•"/>
            </a:pPr>
            <a:r>
              <a:rPr lang="sv-SE" dirty="0"/>
              <a:t>Bekämpningsmedel och läkemedelsrester </a:t>
            </a:r>
          </a:p>
          <a:p>
            <a:pPr>
              <a:buFont typeface="Arial" panose="020B0604020202020204" pitchFamily="34" charset="0"/>
              <a:buChar char="•"/>
            </a:pPr>
            <a:r>
              <a:rPr lang="sv-SE" dirty="0"/>
              <a:t>Miljögifter </a:t>
            </a:r>
            <a:r>
              <a:rPr lang="sv-SE" dirty="0">
                <a:solidFill>
                  <a:srgbClr val="FFFF00"/>
                </a:solidFill>
              </a:rPr>
              <a:t>bioackumuleras</a:t>
            </a:r>
            <a:r>
              <a:rPr lang="sv-SE" dirty="0"/>
              <a:t> och </a:t>
            </a:r>
            <a:r>
              <a:rPr lang="sv-SE" dirty="0">
                <a:solidFill>
                  <a:srgbClr val="FFFF00"/>
                </a:solidFill>
              </a:rPr>
              <a:t>biomagnifieras</a:t>
            </a:r>
            <a:r>
              <a:rPr lang="sv-SE" dirty="0"/>
              <a:t> </a:t>
            </a:r>
          </a:p>
          <a:p>
            <a:pPr lvl="1">
              <a:buFont typeface="Arial" panose="020B0604020202020204" pitchFamily="34" charset="0"/>
              <a:buChar char="•"/>
            </a:pPr>
            <a:r>
              <a:rPr lang="sv-SE" u="sng" dirty="0"/>
              <a:t>Bioackumulering</a:t>
            </a:r>
            <a:r>
              <a:rPr lang="sv-SE" dirty="0"/>
              <a:t>: miljögift lagras och stannar kvar i kroppen </a:t>
            </a:r>
          </a:p>
          <a:p>
            <a:pPr lvl="1">
              <a:buFont typeface="Arial" panose="020B0604020202020204" pitchFamily="34" charset="0"/>
              <a:buChar char="•"/>
            </a:pPr>
            <a:r>
              <a:rPr lang="sv-SE" u="sng" dirty="0" err="1"/>
              <a:t>Biomagnifikation</a:t>
            </a:r>
            <a:r>
              <a:rPr lang="sv-SE" dirty="0"/>
              <a:t>: För varje steg uppåt i en näringskedja ökar halten miljögift tiofalt </a:t>
            </a:r>
          </a:p>
        </p:txBody>
      </p:sp>
    </p:spTree>
    <p:extLst>
      <p:ext uri="{BB962C8B-B14F-4D97-AF65-F5344CB8AC3E}">
        <p14:creationId xmlns:p14="http://schemas.microsoft.com/office/powerpoint/2010/main" val="706687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A6987D7C-5B46-9A82-5FD0-08833402A96F}"/>
              </a:ext>
            </a:extLst>
          </p:cNvPr>
          <p:cNvPicPr>
            <a:picLocks noChangeAspect="1"/>
          </p:cNvPicPr>
          <p:nvPr/>
        </p:nvPicPr>
        <p:blipFill>
          <a:blip r:embed="rId2"/>
          <a:stretch>
            <a:fillRect/>
          </a:stretch>
        </p:blipFill>
        <p:spPr>
          <a:xfrm>
            <a:off x="1198775" y="0"/>
            <a:ext cx="9794450" cy="6856114"/>
          </a:xfrm>
          <a:prstGeom prst="rect">
            <a:avLst/>
          </a:prstGeom>
        </p:spPr>
      </p:pic>
    </p:spTree>
    <p:extLst>
      <p:ext uri="{BB962C8B-B14F-4D97-AF65-F5344CB8AC3E}">
        <p14:creationId xmlns:p14="http://schemas.microsoft.com/office/powerpoint/2010/main" val="1276818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C1FF82-C160-5F54-0862-FEC0885950D3}"/>
              </a:ext>
            </a:extLst>
          </p:cNvPr>
          <p:cNvSpPr>
            <a:spLocks noGrp="1"/>
          </p:cNvSpPr>
          <p:nvPr>
            <p:ph type="title"/>
          </p:nvPr>
        </p:nvSpPr>
        <p:spPr>
          <a:xfrm>
            <a:off x="4974771" y="634946"/>
            <a:ext cx="6574972" cy="1450757"/>
          </a:xfrm>
        </p:spPr>
        <p:txBody>
          <a:bodyPr>
            <a:normAutofit/>
          </a:bodyPr>
          <a:lstStyle/>
          <a:p>
            <a:r>
              <a:rPr lang="sv-SE" dirty="0"/>
              <a:t>Exit Ticket </a:t>
            </a:r>
          </a:p>
        </p:txBody>
      </p:sp>
      <p:pic>
        <p:nvPicPr>
          <p:cNvPr id="4" name="Graphic 6" descr="Chat Bubble">
            <a:extLst>
              <a:ext uri="{FF2B5EF4-FFF2-40B4-BE49-F238E27FC236}">
                <a16:creationId xmlns:a16="http://schemas.microsoft.com/office/drawing/2014/main" id="{9D5B10BC-D557-CDF2-4C33-B0410CE5B4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3999" y="1296626"/>
            <a:ext cx="4001315" cy="4001315"/>
          </a:xfrm>
          <a:prstGeom prst="rect">
            <a:avLst/>
          </a:prstGeom>
        </p:spPr>
      </p:pic>
      <p:sp>
        <p:nvSpPr>
          <p:cNvPr id="3" name="Platshållare för innehåll 2">
            <a:extLst>
              <a:ext uri="{FF2B5EF4-FFF2-40B4-BE49-F238E27FC236}">
                <a16:creationId xmlns:a16="http://schemas.microsoft.com/office/drawing/2014/main" id="{802E96E1-F2D7-A1AA-D368-AA6CF3DABC69}"/>
              </a:ext>
            </a:extLst>
          </p:cNvPr>
          <p:cNvSpPr>
            <a:spLocks noGrp="1"/>
          </p:cNvSpPr>
          <p:nvPr>
            <p:ph idx="1"/>
          </p:nvPr>
        </p:nvSpPr>
        <p:spPr>
          <a:xfrm>
            <a:off x="4974769" y="2198914"/>
            <a:ext cx="6574973" cy="3670180"/>
          </a:xfrm>
        </p:spPr>
        <p:txBody>
          <a:bodyPr>
            <a:normAutofit fontScale="92500" lnSpcReduction="10000"/>
          </a:bodyPr>
          <a:lstStyle/>
          <a:p>
            <a:pPr marL="0" indent="0">
              <a:buNone/>
            </a:pPr>
            <a:r>
              <a:rPr lang="sv-SE" b="0" i="0" dirty="0">
                <a:effectLst/>
              </a:rPr>
              <a:t>Människan är ju allätare – vi kan äta både grönsaker och kött.</a:t>
            </a:r>
            <a:br>
              <a:rPr lang="sv-SE" dirty="0"/>
            </a:br>
            <a:br>
              <a:rPr lang="sv-SE" dirty="0"/>
            </a:br>
            <a:r>
              <a:rPr lang="sv-SE" dirty="0"/>
              <a:t>1. </a:t>
            </a:r>
            <a:r>
              <a:rPr lang="sv-SE" b="0" i="0" dirty="0">
                <a:effectLst/>
              </a:rPr>
              <a:t>Varifrån i energipyramiden är det mest energieffektivt att hämta sin mat? </a:t>
            </a:r>
          </a:p>
          <a:p>
            <a:pPr marL="0" indent="0">
              <a:buNone/>
            </a:pPr>
            <a:r>
              <a:rPr lang="sv-SE" dirty="0"/>
              <a:t>2. </a:t>
            </a:r>
            <a:r>
              <a:rPr lang="sv-SE" b="0" i="0" dirty="0">
                <a:effectLst/>
              </a:rPr>
              <a:t>Vad får det för konsekvenser om man väljer att i större utsträckning ta sin föda från en högre trofinivå än en lägre?</a:t>
            </a:r>
          </a:p>
          <a:p>
            <a:endParaRPr lang="sv-SE" dirty="0"/>
          </a:p>
          <a:p>
            <a:pPr marL="0" indent="0">
              <a:buNone/>
            </a:pPr>
            <a:r>
              <a:rPr lang="sv-SE" dirty="0"/>
              <a:t>Använd </a:t>
            </a:r>
            <a:r>
              <a:rPr lang="sv-SE" dirty="0">
                <a:solidFill>
                  <a:srgbClr val="0070C0"/>
                </a:solidFill>
              </a:rPr>
              <a:t>Schoolsoft</a:t>
            </a:r>
            <a:r>
              <a:rPr lang="sv-SE" dirty="0"/>
              <a:t> meddelande funktion </a:t>
            </a:r>
          </a:p>
        </p:txBody>
      </p:sp>
    </p:spTree>
    <p:extLst>
      <p:ext uri="{BB962C8B-B14F-4D97-AF65-F5344CB8AC3E}">
        <p14:creationId xmlns:p14="http://schemas.microsoft.com/office/powerpoint/2010/main" val="713178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kosystem. Abiotiska och biotiska faktorer - Magnus Ehingers undervisning">
            <a:extLst>
              <a:ext uri="{FF2B5EF4-FFF2-40B4-BE49-F238E27FC236}">
                <a16:creationId xmlns:a16="http://schemas.microsoft.com/office/drawing/2014/main" id="{02C44128-B29D-FC28-5C88-0B2C1C0339F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95526" y="905933"/>
            <a:ext cx="10232951" cy="5039728"/>
          </a:xfrm>
          <a:prstGeom prst="rect">
            <a:avLst/>
          </a:prstGeom>
          <a:noFill/>
          <a:extLst>
            <a:ext uri="{909E8E84-426E-40DD-AFC4-6F175D3DCCD1}">
              <a14:hiddenFill xmlns:a14="http://schemas.microsoft.com/office/drawing/2010/main">
                <a:solidFill>
                  <a:srgbClr val="FFFFFF"/>
                </a:solidFill>
              </a14:hiddenFill>
            </a:ext>
          </a:extLst>
        </p:spPr>
      </p:pic>
      <p:sp>
        <p:nvSpPr>
          <p:cNvPr id="4" name="Rektangel 3">
            <a:extLst>
              <a:ext uri="{FF2B5EF4-FFF2-40B4-BE49-F238E27FC236}">
                <a16:creationId xmlns:a16="http://schemas.microsoft.com/office/drawing/2014/main" id="{108588B3-E50C-AFB5-422C-CE64CD30740D}"/>
              </a:ext>
            </a:extLst>
          </p:cNvPr>
          <p:cNvSpPr/>
          <p:nvPr/>
        </p:nvSpPr>
        <p:spPr>
          <a:xfrm>
            <a:off x="3799002" y="457200"/>
            <a:ext cx="4086190" cy="59436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1435153E-D442-CAF2-80D2-BE20FBBD7EC1}"/>
              </a:ext>
            </a:extLst>
          </p:cNvPr>
          <p:cNvSpPr/>
          <p:nvPr/>
        </p:nvSpPr>
        <p:spPr>
          <a:xfrm>
            <a:off x="7885192" y="457200"/>
            <a:ext cx="4004471" cy="59436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7172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ppt_x"/>
                                          </p:val>
                                        </p:tav>
                                      </p:tavLst>
                                    </p:anim>
                                    <p:anim calcmode="lin" valueType="num">
                                      <p:cBhvr additive="base">
                                        <p:cTn id="13" dur="500"/>
                                        <p:tgtEl>
                                          <p:spTgt spid="5"/>
                                        </p:tgtEl>
                                        <p:attrNameLst>
                                          <p:attrName>ppt_y</p:attrName>
                                        </p:attrNameLst>
                                      </p:cBhvr>
                                      <p:tavLst>
                                        <p:tav tm="0">
                                          <p:val>
                                            <p:strVal val="ppt_y"/>
                                          </p:val>
                                        </p:tav>
                                        <p:tav tm="100000">
                                          <p:val>
                                            <p:strVal val="1+ppt_h/2"/>
                                          </p:val>
                                        </p:tav>
                                      </p:tavLst>
                                    </p:anim>
                                    <p:set>
                                      <p:cBhvr>
                                        <p:cTn id="1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6CAEEE9-787B-A68F-E877-FFBC14F43754}"/>
              </a:ext>
            </a:extLst>
          </p:cNvPr>
          <p:cNvSpPr>
            <a:spLocks noGrp="1"/>
          </p:cNvSpPr>
          <p:nvPr>
            <p:ph type="title"/>
          </p:nvPr>
        </p:nvSpPr>
        <p:spPr>
          <a:xfrm>
            <a:off x="1097280" y="286603"/>
            <a:ext cx="10058400" cy="1450757"/>
          </a:xfrm>
        </p:spPr>
        <p:txBody>
          <a:bodyPr>
            <a:normAutofit/>
          </a:bodyPr>
          <a:lstStyle/>
          <a:p>
            <a:r>
              <a:rPr lang="sv-SE" dirty="0">
                <a:solidFill>
                  <a:srgbClr val="FFFF00"/>
                </a:solidFill>
              </a:rPr>
              <a:t>Samhälle</a:t>
            </a:r>
          </a:p>
        </p:txBody>
      </p:sp>
      <p:sp>
        <p:nvSpPr>
          <p:cNvPr id="3" name="Platshållare för innehåll 2">
            <a:extLst>
              <a:ext uri="{FF2B5EF4-FFF2-40B4-BE49-F238E27FC236}">
                <a16:creationId xmlns:a16="http://schemas.microsoft.com/office/drawing/2014/main" id="{F33C7C43-F011-B4A1-4A46-513E662F96B4}"/>
              </a:ext>
            </a:extLst>
          </p:cNvPr>
          <p:cNvSpPr>
            <a:spLocks noGrp="1"/>
          </p:cNvSpPr>
          <p:nvPr>
            <p:ph idx="1"/>
          </p:nvPr>
        </p:nvSpPr>
        <p:spPr>
          <a:xfrm>
            <a:off x="1097279" y="1845734"/>
            <a:ext cx="6454987" cy="4023360"/>
          </a:xfrm>
        </p:spPr>
        <p:txBody>
          <a:bodyPr>
            <a:normAutofit/>
          </a:bodyPr>
          <a:lstStyle/>
          <a:p>
            <a:pPr>
              <a:buFont typeface="Wingdings" panose="05000000000000000000" pitchFamily="2" charset="2"/>
              <a:buChar char="§"/>
            </a:pPr>
            <a:r>
              <a:rPr lang="sv-SE" sz="2400" dirty="0">
                <a:solidFill>
                  <a:srgbClr val="FFFF00"/>
                </a:solidFill>
              </a:rPr>
              <a:t>När flera populationer av arter (växter, djur och mikroorganismer) lever tillsammans inom ett visst geografiskt område</a:t>
            </a:r>
          </a:p>
          <a:p>
            <a:pPr>
              <a:buFont typeface="Wingdings" panose="05000000000000000000" pitchFamily="2" charset="2"/>
              <a:buChar char="§"/>
            </a:pPr>
            <a:r>
              <a:rPr lang="sv-SE" sz="2400" dirty="0"/>
              <a:t>Det finns många interaktioner mellan arter:</a:t>
            </a:r>
          </a:p>
          <a:p>
            <a:pPr lvl="1">
              <a:buFont typeface="Wingdings" panose="05000000000000000000" pitchFamily="2" charset="2"/>
              <a:buChar char="§"/>
            </a:pPr>
            <a:r>
              <a:rPr lang="sv-SE" sz="2000" dirty="0"/>
              <a:t>Konkurrens – kan vara mellan individer av samma art, men också mellan olika arter </a:t>
            </a:r>
          </a:p>
          <a:p>
            <a:pPr lvl="2">
              <a:buFont typeface="Wingdings" panose="05000000000000000000" pitchFamily="2" charset="2"/>
              <a:buChar char="§"/>
            </a:pPr>
            <a:r>
              <a:rPr lang="sv-SE" sz="1600" dirty="0"/>
              <a:t>Det kan vara en av drivande faktorer tills evolutionen! </a:t>
            </a:r>
          </a:p>
          <a:p>
            <a:pPr lvl="1">
              <a:buFont typeface="Wingdings" panose="05000000000000000000" pitchFamily="2" charset="2"/>
              <a:buChar char="§"/>
            </a:pPr>
            <a:r>
              <a:rPr lang="sv-SE" sz="2000" dirty="0"/>
              <a:t>Predation – </a:t>
            </a:r>
            <a:r>
              <a:rPr lang="sv-SE" sz="2000" dirty="0" err="1"/>
              <a:t>pradator</a:t>
            </a:r>
            <a:r>
              <a:rPr lang="sv-SE" sz="2000" dirty="0"/>
              <a:t>-byte relationer </a:t>
            </a:r>
          </a:p>
          <a:p>
            <a:pPr lvl="1">
              <a:buFont typeface="Wingdings" panose="05000000000000000000" pitchFamily="2" charset="2"/>
              <a:buChar char="§"/>
            </a:pPr>
            <a:r>
              <a:rPr lang="sv-SE" sz="2000" dirty="0"/>
              <a:t>Mutualism – ett (+ +) relationer mellan arter där båda har nytta av varandra </a:t>
            </a:r>
          </a:p>
        </p:txBody>
      </p:sp>
      <p:pic>
        <p:nvPicPr>
          <p:cNvPr id="4" name="Bildobjekt 3">
            <a:extLst>
              <a:ext uri="{FF2B5EF4-FFF2-40B4-BE49-F238E27FC236}">
                <a16:creationId xmlns:a16="http://schemas.microsoft.com/office/drawing/2014/main" id="{F2A418E4-6B12-2530-48CA-31610C3B467A}"/>
              </a:ext>
            </a:extLst>
          </p:cNvPr>
          <p:cNvPicPr>
            <a:picLocks noChangeAspect="1"/>
          </p:cNvPicPr>
          <p:nvPr/>
        </p:nvPicPr>
        <p:blipFill>
          <a:blip r:embed="rId2"/>
          <a:stretch>
            <a:fillRect/>
          </a:stretch>
        </p:blipFill>
        <p:spPr>
          <a:xfrm>
            <a:off x="7552266" y="1970202"/>
            <a:ext cx="4564613" cy="3035467"/>
          </a:xfrm>
          <a:prstGeom prst="rect">
            <a:avLst/>
          </a:prstGeom>
        </p:spPr>
      </p:pic>
    </p:spTree>
    <p:extLst>
      <p:ext uri="{BB962C8B-B14F-4D97-AF65-F5344CB8AC3E}">
        <p14:creationId xmlns:p14="http://schemas.microsoft.com/office/powerpoint/2010/main" val="246157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4D26AA-85DB-0DC9-6372-922096CB19E6}"/>
              </a:ext>
            </a:extLst>
          </p:cNvPr>
          <p:cNvSpPr>
            <a:spLocks noGrp="1"/>
          </p:cNvSpPr>
          <p:nvPr>
            <p:ph type="title"/>
          </p:nvPr>
        </p:nvSpPr>
        <p:spPr>
          <a:xfrm>
            <a:off x="5181601" y="634946"/>
            <a:ext cx="6368142" cy="1450757"/>
          </a:xfrm>
        </p:spPr>
        <p:txBody>
          <a:bodyPr>
            <a:normAutofit/>
          </a:bodyPr>
          <a:lstStyle/>
          <a:p>
            <a:r>
              <a:rPr lang="sv-SE" dirty="0">
                <a:solidFill>
                  <a:srgbClr val="FFFF00"/>
                </a:solidFill>
              </a:rPr>
              <a:t>Ekosystem</a:t>
            </a:r>
            <a:r>
              <a:rPr lang="sv-SE" dirty="0"/>
              <a:t> </a:t>
            </a:r>
          </a:p>
        </p:txBody>
      </p:sp>
      <p:pic>
        <p:nvPicPr>
          <p:cNvPr id="5" name="Picture 4" descr="Korallrev under vattnet">
            <a:extLst>
              <a:ext uri="{FF2B5EF4-FFF2-40B4-BE49-F238E27FC236}">
                <a16:creationId xmlns:a16="http://schemas.microsoft.com/office/drawing/2014/main" id="{548FC011-85D3-5FB3-7F1B-512DFAF81ADC}"/>
              </a:ext>
            </a:extLst>
          </p:cNvPr>
          <p:cNvPicPr>
            <a:picLocks noChangeAspect="1"/>
          </p:cNvPicPr>
          <p:nvPr/>
        </p:nvPicPr>
        <p:blipFill rotWithShape="1">
          <a:blip r:embed="rId2"/>
          <a:srcRect l="37327" r="17453" b="1"/>
          <a:stretch/>
        </p:blipFill>
        <p:spPr>
          <a:xfrm>
            <a:off x="20" y="-12128"/>
            <a:ext cx="4654276" cy="6870127"/>
          </a:xfrm>
          <a:prstGeom prst="rect">
            <a:avLst/>
          </a:prstGeom>
        </p:spPr>
      </p:pic>
      <p:sp>
        <p:nvSpPr>
          <p:cNvPr id="3" name="Platshållare för innehåll 2">
            <a:extLst>
              <a:ext uri="{FF2B5EF4-FFF2-40B4-BE49-F238E27FC236}">
                <a16:creationId xmlns:a16="http://schemas.microsoft.com/office/drawing/2014/main" id="{A23014D7-1078-3231-2191-A133A0CAA7A5}"/>
              </a:ext>
            </a:extLst>
          </p:cNvPr>
          <p:cNvSpPr>
            <a:spLocks noGrp="1"/>
          </p:cNvSpPr>
          <p:nvPr>
            <p:ph idx="1"/>
          </p:nvPr>
        </p:nvSpPr>
        <p:spPr>
          <a:xfrm>
            <a:off x="5181601" y="2198913"/>
            <a:ext cx="6368142" cy="4299539"/>
          </a:xfrm>
        </p:spPr>
        <p:txBody>
          <a:bodyPr>
            <a:normAutofit/>
          </a:bodyPr>
          <a:lstStyle/>
          <a:p>
            <a:r>
              <a:rPr lang="sv-SE" sz="2400" dirty="0">
                <a:solidFill>
                  <a:srgbClr val="FFFF00"/>
                </a:solidFill>
              </a:rPr>
              <a:t>Allt liv och den icke-levande miljö som finns i ett naturområde </a:t>
            </a:r>
          </a:p>
          <a:p>
            <a:pPr>
              <a:buFont typeface="Wingdings" panose="05000000000000000000" pitchFamily="2" charset="2"/>
              <a:buChar char="§"/>
            </a:pPr>
            <a:r>
              <a:rPr lang="sv-SE" sz="2400" dirty="0"/>
              <a:t>Storleken kan variera mycket </a:t>
            </a:r>
          </a:p>
          <a:p>
            <a:pPr>
              <a:buFont typeface="Wingdings" panose="05000000000000000000" pitchFamily="2" charset="2"/>
              <a:buChar char="§"/>
            </a:pPr>
            <a:r>
              <a:rPr lang="sv-SE" sz="2400" dirty="0"/>
              <a:t>Flera exemplar: </a:t>
            </a:r>
          </a:p>
          <a:p>
            <a:pPr lvl="1">
              <a:buFont typeface="Wingdings" panose="05000000000000000000" pitchFamily="2" charset="2"/>
              <a:buChar char="§"/>
            </a:pPr>
            <a:r>
              <a:rPr lang="sv-SE" sz="2000" dirty="0"/>
              <a:t>Skog</a:t>
            </a:r>
          </a:p>
          <a:p>
            <a:pPr lvl="1">
              <a:buFont typeface="Wingdings" panose="05000000000000000000" pitchFamily="2" charset="2"/>
              <a:buChar char="§"/>
            </a:pPr>
            <a:r>
              <a:rPr lang="sv-SE" sz="2000" dirty="0"/>
              <a:t>Hav </a:t>
            </a:r>
          </a:p>
          <a:p>
            <a:pPr lvl="1">
              <a:buFont typeface="Wingdings" panose="05000000000000000000" pitchFamily="2" charset="2"/>
              <a:buChar char="§"/>
            </a:pPr>
            <a:r>
              <a:rPr lang="sv-SE" sz="2000" dirty="0"/>
              <a:t>Sjö </a:t>
            </a:r>
          </a:p>
          <a:p>
            <a:pPr lvl="1">
              <a:buFont typeface="Wingdings" panose="05000000000000000000" pitchFamily="2" charset="2"/>
              <a:buChar char="§"/>
            </a:pPr>
            <a:r>
              <a:rPr lang="sv-SE" sz="2000" dirty="0"/>
              <a:t>Öken</a:t>
            </a:r>
          </a:p>
          <a:p>
            <a:pPr lvl="1">
              <a:buFont typeface="Wingdings" panose="05000000000000000000" pitchFamily="2" charset="2"/>
              <a:buChar char="§"/>
            </a:pPr>
            <a:r>
              <a:rPr lang="sv-SE" sz="2000" dirty="0"/>
              <a:t>Korallrev </a:t>
            </a:r>
          </a:p>
          <a:p>
            <a:pPr lvl="1">
              <a:buFont typeface="Wingdings" panose="05000000000000000000" pitchFamily="2" charset="2"/>
              <a:buChar char="§"/>
            </a:pPr>
            <a:r>
              <a:rPr lang="sv-SE" sz="2000" dirty="0"/>
              <a:t>Område runt en stubbe </a:t>
            </a:r>
          </a:p>
        </p:txBody>
      </p:sp>
    </p:spTree>
    <p:extLst>
      <p:ext uri="{BB962C8B-B14F-4D97-AF65-F5344CB8AC3E}">
        <p14:creationId xmlns:p14="http://schemas.microsoft.com/office/powerpoint/2010/main" val="3168004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C5694C-DFC6-7A29-7717-980E1D144097}"/>
              </a:ext>
            </a:extLst>
          </p:cNvPr>
          <p:cNvSpPr>
            <a:spLocks noGrp="1"/>
          </p:cNvSpPr>
          <p:nvPr>
            <p:ph type="title"/>
          </p:nvPr>
        </p:nvSpPr>
        <p:spPr/>
        <p:txBody>
          <a:bodyPr/>
          <a:lstStyle/>
          <a:p>
            <a:r>
              <a:rPr lang="sv-SE" dirty="0">
                <a:solidFill>
                  <a:srgbClr val="FFFF00"/>
                </a:solidFill>
              </a:rPr>
              <a:t>Miljöfaktorer</a:t>
            </a:r>
            <a:r>
              <a:rPr lang="sv-SE" dirty="0"/>
              <a:t>  </a:t>
            </a:r>
          </a:p>
        </p:txBody>
      </p:sp>
      <p:sp>
        <p:nvSpPr>
          <p:cNvPr id="4" name="Platshållare för innehåll 3">
            <a:extLst>
              <a:ext uri="{FF2B5EF4-FFF2-40B4-BE49-F238E27FC236}">
                <a16:creationId xmlns:a16="http://schemas.microsoft.com/office/drawing/2014/main" id="{FF38AFF4-F3ED-7605-1852-A33A4CC88854}"/>
              </a:ext>
            </a:extLst>
          </p:cNvPr>
          <p:cNvSpPr>
            <a:spLocks noGrp="1"/>
          </p:cNvSpPr>
          <p:nvPr>
            <p:ph sz="half" idx="1"/>
          </p:nvPr>
        </p:nvSpPr>
        <p:spPr/>
        <p:txBody>
          <a:bodyPr/>
          <a:lstStyle/>
          <a:p>
            <a:r>
              <a:rPr lang="sv-SE" dirty="0">
                <a:solidFill>
                  <a:srgbClr val="FFFF00"/>
                </a:solidFill>
              </a:rPr>
              <a:t>Biotiska miljöfaktorer </a:t>
            </a:r>
          </a:p>
          <a:p>
            <a:pPr>
              <a:buFont typeface="Wingdings" panose="05000000000000000000" pitchFamily="2" charset="2"/>
              <a:buChar char="§"/>
            </a:pPr>
            <a:r>
              <a:rPr lang="sv-SE" dirty="0"/>
              <a:t>Människor </a:t>
            </a:r>
          </a:p>
          <a:p>
            <a:pPr>
              <a:buFont typeface="Wingdings" panose="05000000000000000000" pitchFamily="2" charset="2"/>
              <a:buChar char="§"/>
            </a:pPr>
            <a:r>
              <a:rPr lang="sv-SE" dirty="0"/>
              <a:t>Träd </a:t>
            </a:r>
          </a:p>
          <a:p>
            <a:pPr>
              <a:buFont typeface="Wingdings" panose="05000000000000000000" pitchFamily="2" charset="2"/>
              <a:buChar char="§"/>
            </a:pPr>
            <a:r>
              <a:rPr lang="sv-SE" dirty="0"/>
              <a:t>Växter </a:t>
            </a:r>
          </a:p>
          <a:p>
            <a:pPr>
              <a:buFont typeface="Wingdings" panose="05000000000000000000" pitchFamily="2" charset="2"/>
              <a:buChar char="§"/>
            </a:pPr>
            <a:r>
              <a:rPr lang="sv-SE" dirty="0"/>
              <a:t>Svampar </a:t>
            </a:r>
          </a:p>
          <a:p>
            <a:pPr>
              <a:buFont typeface="Wingdings" panose="05000000000000000000" pitchFamily="2" charset="2"/>
              <a:buChar char="§"/>
            </a:pPr>
            <a:r>
              <a:rPr lang="sv-SE" dirty="0"/>
              <a:t>Bakterier </a:t>
            </a:r>
          </a:p>
          <a:p>
            <a:pPr>
              <a:buFont typeface="Wingdings" panose="05000000000000000000" pitchFamily="2" charset="2"/>
              <a:buChar char="§"/>
            </a:pPr>
            <a:r>
              <a:rPr lang="sv-SE" dirty="0"/>
              <a:t>Daggmaskar </a:t>
            </a:r>
          </a:p>
          <a:p>
            <a:pPr>
              <a:buFont typeface="Wingdings" panose="05000000000000000000" pitchFamily="2" charset="2"/>
              <a:buChar char="§"/>
            </a:pPr>
            <a:r>
              <a:rPr lang="sv-SE" dirty="0"/>
              <a:t>…osv… </a:t>
            </a:r>
          </a:p>
        </p:txBody>
      </p:sp>
      <p:sp>
        <p:nvSpPr>
          <p:cNvPr id="5" name="Platshållare för innehåll 4">
            <a:extLst>
              <a:ext uri="{FF2B5EF4-FFF2-40B4-BE49-F238E27FC236}">
                <a16:creationId xmlns:a16="http://schemas.microsoft.com/office/drawing/2014/main" id="{81B48011-D338-D546-9C2D-92B6D97DF6A6}"/>
              </a:ext>
            </a:extLst>
          </p:cNvPr>
          <p:cNvSpPr>
            <a:spLocks noGrp="1"/>
          </p:cNvSpPr>
          <p:nvPr>
            <p:ph sz="half" idx="2"/>
          </p:nvPr>
        </p:nvSpPr>
        <p:spPr/>
        <p:txBody>
          <a:bodyPr/>
          <a:lstStyle/>
          <a:p>
            <a:r>
              <a:rPr lang="sv-SE" dirty="0">
                <a:solidFill>
                  <a:srgbClr val="FFFF00"/>
                </a:solidFill>
              </a:rPr>
              <a:t>Abiotiska</a:t>
            </a:r>
            <a:r>
              <a:rPr lang="sv-SE" dirty="0"/>
              <a:t> </a:t>
            </a:r>
            <a:r>
              <a:rPr lang="sv-SE" dirty="0">
                <a:solidFill>
                  <a:srgbClr val="FFFF00"/>
                </a:solidFill>
              </a:rPr>
              <a:t>miljöfaktorer</a:t>
            </a:r>
            <a:r>
              <a:rPr lang="sv-SE" dirty="0"/>
              <a:t> </a:t>
            </a:r>
          </a:p>
          <a:p>
            <a:pPr>
              <a:buFont typeface="Wingdings" panose="05000000000000000000" pitchFamily="2" charset="2"/>
              <a:buChar char="§"/>
            </a:pPr>
            <a:r>
              <a:rPr lang="sv-SE" dirty="0"/>
              <a:t>Luft </a:t>
            </a:r>
          </a:p>
          <a:p>
            <a:pPr>
              <a:buFont typeface="Wingdings" panose="05000000000000000000" pitchFamily="2" charset="2"/>
              <a:buChar char="§"/>
            </a:pPr>
            <a:r>
              <a:rPr lang="sv-SE" dirty="0"/>
              <a:t>Temperatur </a:t>
            </a:r>
          </a:p>
          <a:p>
            <a:pPr>
              <a:buFont typeface="Wingdings" panose="05000000000000000000" pitchFamily="2" charset="2"/>
              <a:buChar char="§"/>
            </a:pPr>
            <a:r>
              <a:rPr lang="sv-SE" dirty="0"/>
              <a:t>Luftfuktighet </a:t>
            </a:r>
          </a:p>
          <a:p>
            <a:pPr>
              <a:buFont typeface="Wingdings" panose="05000000000000000000" pitchFamily="2" charset="2"/>
              <a:buChar char="§"/>
            </a:pPr>
            <a:r>
              <a:rPr lang="sv-SE" dirty="0"/>
              <a:t>Ljustillgång </a:t>
            </a:r>
          </a:p>
          <a:p>
            <a:pPr>
              <a:buFont typeface="Wingdings" panose="05000000000000000000" pitchFamily="2" charset="2"/>
              <a:buChar char="§"/>
            </a:pPr>
            <a:r>
              <a:rPr lang="sv-SE" dirty="0"/>
              <a:t>Salt </a:t>
            </a:r>
          </a:p>
          <a:p>
            <a:pPr>
              <a:buFont typeface="Wingdings" panose="05000000000000000000" pitchFamily="2" charset="2"/>
              <a:buChar char="§"/>
            </a:pPr>
            <a:r>
              <a:rPr lang="sv-SE" dirty="0"/>
              <a:t>pH värde </a:t>
            </a:r>
          </a:p>
          <a:p>
            <a:pPr>
              <a:buFont typeface="Wingdings" panose="05000000000000000000" pitchFamily="2" charset="2"/>
              <a:buChar char="§"/>
            </a:pPr>
            <a:r>
              <a:rPr lang="sv-SE" dirty="0"/>
              <a:t>…osv… </a:t>
            </a:r>
          </a:p>
        </p:txBody>
      </p:sp>
      <p:sp>
        <p:nvSpPr>
          <p:cNvPr id="6" name="Pratbubbla: oval 5">
            <a:extLst>
              <a:ext uri="{FF2B5EF4-FFF2-40B4-BE49-F238E27FC236}">
                <a16:creationId xmlns:a16="http://schemas.microsoft.com/office/drawing/2014/main" id="{9ACFB0C5-9278-E24D-8B6E-D60843F36D1B}"/>
              </a:ext>
            </a:extLst>
          </p:cNvPr>
          <p:cNvSpPr/>
          <p:nvPr/>
        </p:nvSpPr>
        <p:spPr>
          <a:xfrm>
            <a:off x="4434396" y="108374"/>
            <a:ext cx="6112276" cy="1322773"/>
          </a:xfrm>
          <a:prstGeom prst="wedgeEllipseCallout">
            <a:avLst>
              <a:gd name="adj1" fmla="val -45089"/>
              <a:gd name="adj2" fmla="val 101426"/>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sv-SE" dirty="0"/>
              <a:t>’bio’ betyder </a:t>
            </a:r>
            <a:r>
              <a:rPr lang="sv-SE" i="1" dirty="0"/>
              <a:t>liv</a:t>
            </a:r>
            <a:r>
              <a:rPr lang="sv-SE" dirty="0"/>
              <a:t> </a:t>
            </a:r>
          </a:p>
          <a:p>
            <a:pPr algn="ctr"/>
            <a:r>
              <a:rPr lang="sv-SE" dirty="0"/>
              <a:t>Förledet a- innebär en motsats </a:t>
            </a:r>
          </a:p>
          <a:p>
            <a:pPr algn="ctr"/>
            <a:r>
              <a:rPr lang="sv-SE" dirty="0"/>
              <a:t>Dvs ’</a:t>
            </a:r>
            <a:r>
              <a:rPr lang="sv-SE" dirty="0" err="1"/>
              <a:t>abio</a:t>
            </a:r>
            <a:r>
              <a:rPr lang="sv-SE" dirty="0"/>
              <a:t>’ betyder </a:t>
            </a:r>
            <a:r>
              <a:rPr lang="sv-SE" i="1" dirty="0"/>
              <a:t>icke-levande </a:t>
            </a:r>
            <a:endParaRPr lang="sv-SE" dirty="0"/>
          </a:p>
        </p:txBody>
      </p:sp>
    </p:spTree>
    <p:extLst>
      <p:ext uri="{BB962C8B-B14F-4D97-AF65-F5344CB8AC3E}">
        <p14:creationId xmlns:p14="http://schemas.microsoft.com/office/powerpoint/2010/main" val="406563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1" nodeType="clickEffect">
                                  <p:stCondLst>
                                    <p:cond delay="0"/>
                                  </p:stCondLst>
                                  <p:childTnLst>
                                    <p:anim calcmode="lin" valueType="num">
                                      <p:cBhvr additive="base">
                                        <p:cTn id="22" dur="500"/>
                                        <p:tgtEl>
                                          <p:spTgt spid="6"/>
                                        </p:tgtEl>
                                        <p:attrNameLst>
                                          <p:attrName>ppt_x</p:attrName>
                                        </p:attrNameLst>
                                      </p:cBhvr>
                                      <p:tavLst>
                                        <p:tav tm="0">
                                          <p:val>
                                            <p:strVal val="ppt_x"/>
                                          </p:val>
                                        </p:tav>
                                        <p:tav tm="100000">
                                          <p:val>
                                            <p:strVal val="ppt_x"/>
                                          </p:val>
                                        </p:tav>
                                      </p:tavLst>
                                    </p:anim>
                                    <p:anim calcmode="lin" valueType="num">
                                      <p:cBhvr additive="base">
                                        <p:cTn id="23" dur="500"/>
                                        <p:tgtEl>
                                          <p:spTgt spid="6"/>
                                        </p:tgtEl>
                                        <p:attrNameLst>
                                          <p:attrName>ppt_y</p:attrName>
                                        </p:attrNameLst>
                                      </p:cBhvr>
                                      <p:tavLst>
                                        <p:tav tm="0">
                                          <p:val>
                                            <p:strVal val="ppt_y"/>
                                          </p:val>
                                        </p:tav>
                                        <p:tav tm="100000">
                                          <p:val>
                                            <p:strVal val="1+ppt_h/2"/>
                                          </p:val>
                                        </p:tav>
                                      </p:tavLst>
                                    </p:anim>
                                    <p:set>
                                      <p:cBhvr>
                                        <p:cTn id="24" dur="1" fill="hold">
                                          <p:stCondLst>
                                            <p:cond delay="499"/>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anim calcmode="lin" valueType="num">
                                      <p:cBhvr additive="base">
                                        <p:cTn id="2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 calcmode="lin" valueType="num">
                                      <p:cBhvr additive="base">
                                        <p:cTn id="3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 calcmode="lin" valueType="num">
                                      <p:cBhvr additive="base">
                                        <p:cTn id="3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 calcmode="lin" valueType="num">
                                      <p:cBhvr additive="base">
                                        <p:cTn id="4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anim calcmode="lin" valueType="num">
                                      <p:cBhvr additive="base">
                                        <p:cTn id="4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5" end="5"/>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additive="base">
                                        <p:cTn id="4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6" end="6"/>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4">
                                            <p:txEl>
                                              <p:pRg st="7" end="7"/>
                                            </p:txEl>
                                          </p:spTgt>
                                        </p:tgtEl>
                                        <p:attrNameLst>
                                          <p:attrName>style.visibility</p:attrName>
                                        </p:attrNameLst>
                                      </p:cBhvr>
                                      <p:to>
                                        <p:strVal val="visible"/>
                                      </p:to>
                                    </p:set>
                                    <p:anim calcmode="lin" valueType="num">
                                      <p:cBhvr additive="base">
                                        <p:cTn id="5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5">
                                            <p:txEl>
                                              <p:pRg st="1" end="1"/>
                                            </p:txEl>
                                          </p:spTgt>
                                        </p:tgtEl>
                                        <p:attrNameLst>
                                          <p:attrName>style.visibility</p:attrName>
                                        </p:attrNameLst>
                                      </p:cBhvr>
                                      <p:to>
                                        <p:strVal val="visible"/>
                                      </p:to>
                                    </p:set>
                                    <p:anim calcmode="lin" valueType="num">
                                      <p:cBhvr additive="base">
                                        <p:cTn id="5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
                                            <p:txEl>
                                              <p:pRg st="1" end="1"/>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5">
                                            <p:txEl>
                                              <p:pRg st="2" end="2"/>
                                            </p:txEl>
                                          </p:spTgt>
                                        </p:tgtEl>
                                        <p:attrNameLst>
                                          <p:attrName>style.visibility</p:attrName>
                                        </p:attrNameLst>
                                      </p:cBhvr>
                                      <p:to>
                                        <p:strVal val="visible"/>
                                      </p:to>
                                    </p:set>
                                    <p:anim calcmode="lin" valueType="num">
                                      <p:cBhvr additive="base">
                                        <p:cTn id="6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
                                            <p:txEl>
                                              <p:pRg st="2" end="2"/>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5">
                                            <p:txEl>
                                              <p:pRg st="3" end="3"/>
                                            </p:txEl>
                                          </p:spTgt>
                                        </p:tgtEl>
                                        <p:attrNameLst>
                                          <p:attrName>style.visibility</p:attrName>
                                        </p:attrNameLst>
                                      </p:cBhvr>
                                      <p:to>
                                        <p:strVal val="visible"/>
                                      </p:to>
                                    </p:set>
                                    <p:anim calcmode="lin" valueType="num">
                                      <p:cBhvr additive="base">
                                        <p:cTn id="6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5">
                                            <p:txEl>
                                              <p:pRg st="4" end="4"/>
                                            </p:txEl>
                                          </p:spTgt>
                                        </p:tgtEl>
                                        <p:attrNameLst>
                                          <p:attrName>style.visibility</p:attrName>
                                        </p:attrNameLst>
                                      </p:cBhvr>
                                      <p:to>
                                        <p:strVal val="visible"/>
                                      </p:to>
                                    </p:set>
                                    <p:anim calcmode="lin" valueType="num">
                                      <p:cBhvr additive="base">
                                        <p:cTn id="7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5">
                                            <p:txEl>
                                              <p:pRg st="4" end="4"/>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5">
                                            <p:txEl>
                                              <p:pRg st="5" end="5"/>
                                            </p:txEl>
                                          </p:spTgt>
                                        </p:tgtEl>
                                        <p:attrNameLst>
                                          <p:attrName>style.visibility</p:attrName>
                                        </p:attrNameLst>
                                      </p:cBhvr>
                                      <p:to>
                                        <p:strVal val="visible"/>
                                      </p:to>
                                    </p:set>
                                    <p:anim calcmode="lin" valueType="num">
                                      <p:cBhvr additive="base">
                                        <p:cTn id="7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5">
                                            <p:txEl>
                                              <p:pRg st="5" end="5"/>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5">
                                            <p:txEl>
                                              <p:pRg st="6" end="6"/>
                                            </p:txEl>
                                          </p:spTgt>
                                        </p:tgtEl>
                                        <p:attrNameLst>
                                          <p:attrName>style.visibility</p:attrName>
                                        </p:attrNameLst>
                                      </p:cBhvr>
                                      <p:to>
                                        <p:strVal val="visible"/>
                                      </p:to>
                                    </p:set>
                                    <p:anim calcmode="lin" valueType="num">
                                      <p:cBhvr additive="base">
                                        <p:cTn id="7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5">
                                            <p:txEl>
                                              <p:pRg st="6" end="6"/>
                                            </p:txEl>
                                          </p:spTgt>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5">
                                            <p:txEl>
                                              <p:pRg st="7" end="7"/>
                                            </p:txEl>
                                          </p:spTgt>
                                        </p:tgtEl>
                                        <p:attrNameLst>
                                          <p:attrName>style.visibility</p:attrName>
                                        </p:attrNameLst>
                                      </p:cBhvr>
                                      <p:to>
                                        <p:strVal val="visible"/>
                                      </p:to>
                                    </p:set>
                                    <p:anim calcmode="lin" valueType="num">
                                      <p:cBhvr additive="base">
                                        <p:cTn id="8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03757C34-C173-7996-382E-7BBC7D5FB6DE}"/>
              </a:ext>
            </a:extLst>
          </p:cNvPr>
          <p:cNvPicPr>
            <a:picLocks noChangeAspect="1"/>
          </p:cNvPicPr>
          <p:nvPr/>
        </p:nvPicPr>
        <p:blipFill>
          <a:blip r:embed="rId2"/>
          <a:stretch>
            <a:fillRect/>
          </a:stretch>
        </p:blipFill>
        <p:spPr>
          <a:xfrm>
            <a:off x="3021496" y="486797"/>
            <a:ext cx="6132443" cy="5887146"/>
          </a:xfrm>
          <a:prstGeom prst="rect">
            <a:avLst/>
          </a:prstGeom>
        </p:spPr>
      </p:pic>
    </p:spTree>
    <p:extLst>
      <p:ext uri="{BB962C8B-B14F-4D97-AF65-F5344CB8AC3E}">
        <p14:creationId xmlns:p14="http://schemas.microsoft.com/office/powerpoint/2010/main" val="2568681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124656-4673-F7EA-7364-91355EC342E0}"/>
              </a:ext>
            </a:extLst>
          </p:cNvPr>
          <p:cNvSpPr>
            <a:spLocks noGrp="1"/>
          </p:cNvSpPr>
          <p:nvPr>
            <p:ph type="title"/>
          </p:nvPr>
        </p:nvSpPr>
        <p:spPr>
          <a:xfrm>
            <a:off x="6411685" y="634946"/>
            <a:ext cx="5127171" cy="1450757"/>
          </a:xfrm>
        </p:spPr>
        <p:txBody>
          <a:bodyPr>
            <a:normAutofit/>
          </a:bodyPr>
          <a:lstStyle/>
          <a:p>
            <a:r>
              <a:rPr lang="sv-SE" dirty="0">
                <a:solidFill>
                  <a:srgbClr val="FFFF00"/>
                </a:solidFill>
              </a:rPr>
              <a:t>Ekosystem</a:t>
            </a:r>
            <a:r>
              <a:rPr lang="sv-SE" dirty="0"/>
              <a:t> </a:t>
            </a:r>
          </a:p>
        </p:txBody>
      </p:sp>
      <p:pic>
        <p:nvPicPr>
          <p:cNvPr id="2050" name="Picture 2" descr="Ekologi begrepp Flashcards | Chegg.com">
            <a:extLst>
              <a:ext uri="{FF2B5EF4-FFF2-40B4-BE49-F238E27FC236}">
                <a16:creationId xmlns:a16="http://schemas.microsoft.com/office/drawing/2014/main" id="{B7597005-17ED-5269-197A-C5363727464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192" y="1708452"/>
            <a:ext cx="5451627" cy="3121055"/>
          </a:xfrm>
          <a:prstGeom prst="rect">
            <a:avLst/>
          </a:prstGeom>
          <a:noFill/>
          <a:extLst>
            <a:ext uri="{909E8E84-426E-40DD-AFC4-6F175D3DCCD1}">
              <a14:hiddenFill xmlns:a14="http://schemas.microsoft.com/office/drawing/2010/main">
                <a:solidFill>
                  <a:srgbClr val="FFFFFF"/>
                </a:solidFill>
              </a14:hiddenFill>
            </a:ext>
          </a:extLst>
        </p:spPr>
      </p:pic>
      <p:sp>
        <p:nvSpPr>
          <p:cNvPr id="3" name="Platshållare för innehåll 2">
            <a:extLst>
              <a:ext uri="{FF2B5EF4-FFF2-40B4-BE49-F238E27FC236}">
                <a16:creationId xmlns:a16="http://schemas.microsoft.com/office/drawing/2014/main" id="{9F4100D3-403A-EFE4-976B-02F85A1E5F22}"/>
              </a:ext>
            </a:extLst>
          </p:cNvPr>
          <p:cNvSpPr>
            <a:spLocks noGrp="1"/>
          </p:cNvSpPr>
          <p:nvPr>
            <p:ph idx="1"/>
          </p:nvPr>
        </p:nvSpPr>
        <p:spPr>
          <a:xfrm>
            <a:off x="6411684" y="2198914"/>
            <a:ext cx="5127172" cy="3670180"/>
          </a:xfrm>
        </p:spPr>
        <p:txBody>
          <a:bodyPr>
            <a:normAutofit fontScale="85000" lnSpcReduction="20000"/>
          </a:bodyPr>
          <a:lstStyle/>
          <a:p>
            <a:pPr>
              <a:buFont typeface="Wingdings" panose="05000000000000000000" pitchFamily="2" charset="2"/>
              <a:buChar char="§"/>
            </a:pPr>
            <a:r>
              <a:rPr lang="sv-SE" dirty="0">
                <a:solidFill>
                  <a:srgbClr val="FFFF00"/>
                </a:solidFill>
              </a:rPr>
              <a:t>Biotiska och abiotiska miljöfaktorer samverkar </a:t>
            </a:r>
          </a:p>
          <a:p>
            <a:pPr>
              <a:buFont typeface="Wingdings" panose="05000000000000000000" pitchFamily="2" charset="2"/>
              <a:buChar char="§"/>
            </a:pPr>
            <a:r>
              <a:rPr lang="sv-SE" dirty="0"/>
              <a:t>Alla organismer är beroende av varandra och sin abiotiska miljön:</a:t>
            </a:r>
          </a:p>
          <a:p>
            <a:pPr lvl="1">
              <a:buFont typeface="Wingdings" panose="05000000000000000000" pitchFamily="2" charset="2"/>
              <a:buChar char="§"/>
            </a:pPr>
            <a:r>
              <a:rPr lang="sv-SE" dirty="0"/>
              <a:t>Växter är beroende på solljus, vatten, och koldioxid </a:t>
            </a:r>
          </a:p>
          <a:p>
            <a:pPr lvl="1">
              <a:buFont typeface="Wingdings" panose="05000000000000000000" pitchFamily="2" charset="2"/>
              <a:buChar char="§"/>
            </a:pPr>
            <a:r>
              <a:rPr lang="sv-SE" dirty="0"/>
              <a:t>Växtätande är beroende på hur mycket föda som finns, om det finns rovdjur som jagar dem, och konkurrens med andra växtätande </a:t>
            </a:r>
          </a:p>
          <a:p>
            <a:pPr>
              <a:buFont typeface="Wingdings" panose="05000000000000000000" pitchFamily="2" charset="2"/>
              <a:buChar char="§"/>
            </a:pPr>
            <a:r>
              <a:rPr lang="sv-SE" dirty="0">
                <a:solidFill>
                  <a:srgbClr val="FFFF00"/>
                </a:solidFill>
              </a:rPr>
              <a:t>Täthetsberoende – de biotiska faktorer får större påverkan ju fler individer som finns inom ett område </a:t>
            </a:r>
          </a:p>
        </p:txBody>
      </p:sp>
    </p:spTree>
    <p:extLst>
      <p:ext uri="{BB962C8B-B14F-4D97-AF65-F5344CB8AC3E}">
        <p14:creationId xmlns:p14="http://schemas.microsoft.com/office/powerpoint/2010/main" val="3796935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3C5C3A-6FEC-7546-FADB-473AEF85A864}"/>
              </a:ext>
            </a:extLst>
          </p:cNvPr>
          <p:cNvSpPr>
            <a:spLocks noGrp="1"/>
          </p:cNvSpPr>
          <p:nvPr>
            <p:ph type="title"/>
          </p:nvPr>
        </p:nvSpPr>
        <p:spPr>
          <a:xfrm>
            <a:off x="7859485" y="634946"/>
            <a:ext cx="3690257" cy="1450757"/>
          </a:xfrm>
        </p:spPr>
        <p:txBody>
          <a:bodyPr>
            <a:normAutofit/>
          </a:bodyPr>
          <a:lstStyle/>
          <a:p>
            <a:r>
              <a:rPr lang="sv-SE" dirty="0">
                <a:solidFill>
                  <a:srgbClr val="FFFF00"/>
                </a:solidFill>
              </a:rPr>
              <a:t>Biotop</a:t>
            </a:r>
            <a:r>
              <a:rPr lang="sv-SE" dirty="0"/>
              <a:t> </a:t>
            </a:r>
          </a:p>
        </p:txBody>
      </p:sp>
      <p:pic>
        <p:nvPicPr>
          <p:cNvPr id="3074" name="Picture 2" descr="ART BIOTOP NASU (Nasu-machi, Japan) - omdömen - Tripadvisor">
            <a:extLst>
              <a:ext uri="{FF2B5EF4-FFF2-40B4-BE49-F238E27FC236}">
                <a16:creationId xmlns:a16="http://schemas.microsoft.com/office/drawing/2014/main" id="{EBD5248D-B0F1-1BA4-BFF6-613555C529A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3999" y="1042961"/>
            <a:ext cx="6909801" cy="4508645"/>
          </a:xfrm>
          <a:prstGeom prst="rect">
            <a:avLst/>
          </a:prstGeom>
          <a:noFill/>
          <a:extLst>
            <a:ext uri="{909E8E84-426E-40DD-AFC4-6F175D3DCCD1}">
              <a14:hiddenFill xmlns:a14="http://schemas.microsoft.com/office/drawing/2010/main">
                <a:solidFill>
                  <a:srgbClr val="FFFFFF"/>
                </a:solidFill>
              </a14:hiddenFill>
            </a:ext>
          </a:extLst>
        </p:spPr>
      </p:pic>
      <p:sp>
        <p:nvSpPr>
          <p:cNvPr id="3" name="Platshållare för innehåll 2">
            <a:extLst>
              <a:ext uri="{FF2B5EF4-FFF2-40B4-BE49-F238E27FC236}">
                <a16:creationId xmlns:a16="http://schemas.microsoft.com/office/drawing/2014/main" id="{A6266FF1-F0D9-E74A-3E9D-16E8E18575AC}"/>
              </a:ext>
            </a:extLst>
          </p:cNvPr>
          <p:cNvSpPr>
            <a:spLocks noGrp="1"/>
          </p:cNvSpPr>
          <p:nvPr>
            <p:ph idx="1"/>
          </p:nvPr>
        </p:nvSpPr>
        <p:spPr>
          <a:xfrm>
            <a:off x="7859485" y="2198914"/>
            <a:ext cx="3690257" cy="3670180"/>
          </a:xfrm>
        </p:spPr>
        <p:txBody>
          <a:bodyPr>
            <a:normAutofit/>
          </a:bodyPr>
          <a:lstStyle/>
          <a:p>
            <a:pPr>
              <a:buFont typeface="Wingdings" panose="05000000000000000000" pitchFamily="2" charset="2"/>
              <a:buChar char="§"/>
            </a:pPr>
            <a:r>
              <a:rPr lang="sv-SE" dirty="0">
                <a:solidFill>
                  <a:srgbClr val="FFFF00"/>
                </a:solidFill>
              </a:rPr>
              <a:t>Det området där en ekosystem tar plats, där biotiska faktorer kan bo </a:t>
            </a:r>
          </a:p>
          <a:p>
            <a:pPr lvl="1">
              <a:buFont typeface="Wingdings" panose="05000000000000000000" pitchFamily="2" charset="2"/>
              <a:buChar char="§"/>
            </a:pPr>
            <a:r>
              <a:rPr lang="sv-SE" dirty="0"/>
              <a:t>Också kallas för habitat </a:t>
            </a:r>
          </a:p>
          <a:p>
            <a:pPr lvl="1">
              <a:buFont typeface="Wingdings" panose="05000000000000000000" pitchFamily="2" charset="2"/>
              <a:buChar char="§"/>
            </a:pPr>
            <a:r>
              <a:rPr lang="sv-SE" dirty="0"/>
              <a:t>Tänk: abiotiska miljöfaktorer </a:t>
            </a:r>
          </a:p>
        </p:txBody>
      </p:sp>
    </p:spTree>
    <p:extLst>
      <p:ext uri="{BB962C8B-B14F-4D97-AF65-F5344CB8AC3E}">
        <p14:creationId xmlns:p14="http://schemas.microsoft.com/office/powerpoint/2010/main" val="2297810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8212F1-0692-7EDE-DD8F-6480AFAD184E}"/>
              </a:ext>
            </a:extLst>
          </p:cNvPr>
          <p:cNvSpPr>
            <a:spLocks noGrp="1"/>
          </p:cNvSpPr>
          <p:nvPr>
            <p:ph type="title"/>
          </p:nvPr>
        </p:nvSpPr>
        <p:spPr>
          <a:xfrm>
            <a:off x="7859485" y="634946"/>
            <a:ext cx="3690257" cy="1450757"/>
          </a:xfrm>
        </p:spPr>
        <p:txBody>
          <a:bodyPr>
            <a:normAutofit/>
          </a:bodyPr>
          <a:lstStyle/>
          <a:p>
            <a:r>
              <a:rPr lang="sv-SE" dirty="0">
                <a:solidFill>
                  <a:srgbClr val="FFFF00"/>
                </a:solidFill>
              </a:rPr>
              <a:t>Biosfär</a:t>
            </a:r>
            <a:r>
              <a:rPr lang="sv-SE" dirty="0"/>
              <a:t> </a:t>
            </a:r>
          </a:p>
        </p:txBody>
      </p:sp>
      <p:pic>
        <p:nvPicPr>
          <p:cNvPr id="4098" name="Picture 2" descr="Levels of Organization">
            <a:extLst>
              <a:ext uri="{FF2B5EF4-FFF2-40B4-BE49-F238E27FC236}">
                <a16:creationId xmlns:a16="http://schemas.microsoft.com/office/drawing/2014/main" id="{4C052F68-B051-2CC8-0514-CD3AD0EA6F3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3999" y="801118"/>
            <a:ext cx="6909801" cy="4992331"/>
          </a:xfrm>
          <a:prstGeom prst="rect">
            <a:avLst/>
          </a:prstGeom>
          <a:noFill/>
          <a:extLst>
            <a:ext uri="{909E8E84-426E-40DD-AFC4-6F175D3DCCD1}">
              <a14:hiddenFill xmlns:a14="http://schemas.microsoft.com/office/drawing/2010/main">
                <a:solidFill>
                  <a:srgbClr val="FFFFFF"/>
                </a:solidFill>
              </a14:hiddenFill>
            </a:ext>
          </a:extLst>
        </p:spPr>
      </p:pic>
      <p:sp>
        <p:nvSpPr>
          <p:cNvPr id="4102" name="Content Placeholder 4101">
            <a:extLst>
              <a:ext uri="{FF2B5EF4-FFF2-40B4-BE49-F238E27FC236}">
                <a16:creationId xmlns:a16="http://schemas.microsoft.com/office/drawing/2014/main" id="{DC0F5EFA-20B4-CCDE-DAA4-6C8EF1555DB0}"/>
              </a:ext>
            </a:extLst>
          </p:cNvPr>
          <p:cNvSpPr>
            <a:spLocks noGrp="1"/>
          </p:cNvSpPr>
          <p:nvPr>
            <p:ph idx="1"/>
          </p:nvPr>
        </p:nvSpPr>
        <p:spPr>
          <a:xfrm>
            <a:off x="7859485" y="2198914"/>
            <a:ext cx="3690257" cy="3670180"/>
          </a:xfrm>
        </p:spPr>
        <p:txBody>
          <a:bodyPr>
            <a:normAutofit/>
          </a:bodyPr>
          <a:lstStyle/>
          <a:p>
            <a:pPr>
              <a:buFont typeface="Wingdings" panose="05000000000000000000" pitchFamily="2" charset="2"/>
              <a:buChar char="§"/>
            </a:pPr>
            <a:r>
              <a:rPr lang="sv-SE" sz="2800" dirty="0">
                <a:solidFill>
                  <a:srgbClr val="FFFF00"/>
                </a:solidFill>
              </a:rPr>
              <a:t>Sammanfattande benämning på de delar av jorden där liv kan förekomma </a:t>
            </a:r>
          </a:p>
          <a:p>
            <a:pPr>
              <a:buFont typeface="Wingdings" panose="05000000000000000000" pitchFamily="2" charset="2"/>
              <a:buChar char="§"/>
            </a:pPr>
            <a:r>
              <a:rPr lang="sv-SE" sz="2800" dirty="0"/>
              <a:t>Alla ekosystemen tillsammans </a:t>
            </a:r>
          </a:p>
          <a:p>
            <a:endParaRPr lang="sv-SE" sz="2800" dirty="0"/>
          </a:p>
        </p:txBody>
      </p:sp>
    </p:spTree>
    <p:extLst>
      <p:ext uri="{BB962C8B-B14F-4D97-AF65-F5344CB8AC3E}">
        <p14:creationId xmlns:p14="http://schemas.microsoft.com/office/powerpoint/2010/main" val="1082999748"/>
      </p:ext>
    </p:extLst>
  </p:cSld>
  <p:clrMapOvr>
    <a:masterClrMapping/>
  </p:clrMapOvr>
</p:sld>
</file>

<file path=ppt/theme/theme1.xml><?xml version="1.0" encoding="utf-8"?>
<a:theme xmlns:a="http://schemas.openxmlformats.org/drawingml/2006/main" name="Office-tema">
  <a:themeElements>
    <a:clrScheme name="Blå">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TotalTime>
  <Words>691</Words>
  <Application>Microsoft Office PowerPoint</Application>
  <PresentationFormat>Bredbild</PresentationFormat>
  <Paragraphs>126</Paragraphs>
  <Slides>19</Slides>
  <Notes>8</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19</vt:i4>
      </vt:variant>
    </vt:vector>
  </HeadingPairs>
  <TitlesOfParts>
    <vt:vector size="26" baseType="lpstr">
      <vt:lpstr>Aptos</vt:lpstr>
      <vt:lpstr>Aptos Display</vt:lpstr>
      <vt:lpstr>Arial</vt:lpstr>
      <vt:lpstr>Gotham Narrow SSm A</vt:lpstr>
      <vt:lpstr>Mercury SSm A</vt:lpstr>
      <vt:lpstr>Wingdings</vt:lpstr>
      <vt:lpstr>Office-tema</vt:lpstr>
      <vt:lpstr>Naturkunskap 1b</vt:lpstr>
      <vt:lpstr>PowerPoint-presentation</vt:lpstr>
      <vt:lpstr>Samhälle</vt:lpstr>
      <vt:lpstr>Ekosystem </vt:lpstr>
      <vt:lpstr>Miljöfaktorer  </vt:lpstr>
      <vt:lpstr>PowerPoint-presentation</vt:lpstr>
      <vt:lpstr>Ekosystem </vt:lpstr>
      <vt:lpstr>Biotop </vt:lpstr>
      <vt:lpstr>Biosfär </vt:lpstr>
      <vt:lpstr>PowerPoint-presentation</vt:lpstr>
      <vt:lpstr>Energiflöde </vt:lpstr>
      <vt:lpstr>PowerPoint-presentation</vt:lpstr>
      <vt:lpstr>Kolets Kretslopp </vt:lpstr>
      <vt:lpstr>Näringskedjor </vt:lpstr>
      <vt:lpstr>Näringsvävar </vt:lpstr>
      <vt:lpstr>Trofinivåer </vt:lpstr>
      <vt:lpstr>Miljögifter</vt:lpstr>
      <vt:lpstr>PowerPoint-presentation</vt:lpstr>
      <vt:lpstr>Exit Ticket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Fares Makki</dc:creator>
  <cp:lastModifiedBy>Fares Makki</cp:lastModifiedBy>
  <cp:revision>1</cp:revision>
  <dcterms:created xsi:type="dcterms:W3CDTF">2024-08-29T08:30:54Z</dcterms:created>
  <dcterms:modified xsi:type="dcterms:W3CDTF">2024-08-29T08:37:16Z</dcterms:modified>
</cp:coreProperties>
</file>